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76" r:id="rId3"/>
    <p:sldId id="259" r:id="rId4"/>
    <p:sldId id="258" r:id="rId5"/>
    <p:sldId id="260" r:id="rId6"/>
    <p:sldId id="264" r:id="rId7"/>
    <p:sldId id="262" r:id="rId8"/>
    <p:sldId id="265" r:id="rId9"/>
    <p:sldId id="266" r:id="rId10"/>
    <p:sldId id="263" r:id="rId11"/>
    <p:sldId id="277" r:id="rId12"/>
    <p:sldId id="261" r:id="rId13"/>
    <p:sldId id="268" r:id="rId14"/>
    <p:sldId id="271" r:id="rId15"/>
    <p:sldId id="270" r:id="rId16"/>
    <p:sldId id="274" r:id="rId17"/>
    <p:sldId id="273" r:id="rId18"/>
    <p:sldId id="275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990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168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39F6F-9513-40D3-8D25-4FB030DDC6E7}" type="datetimeFigureOut">
              <a:rPr lang="ru-RU" smtClean="0"/>
              <a:t>24.03.2025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A47CB-FCC1-48D6-9B53-7ABF31A18E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943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39F6F-9513-40D3-8D25-4FB030DDC6E7}" type="datetimeFigureOut">
              <a:rPr lang="ru-RU" smtClean="0"/>
              <a:t>24.03.2025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A47CB-FCC1-48D6-9B53-7ABF31A18E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1451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39F6F-9513-40D3-8D25-4FB030DDC6E7}" type="datetimeFigureOut">
              <a:rPr lang="ru-RU" smtClean="0"/>
              <a:t>24.03.2025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A47CB-FCC1-48D6-9B53-7ABF31A18E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6109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39F6F-9513-40D3-8D25-4FB030DDC6E7}" type="datetimeFigureOut">
              <a:rPr lang="ru-RU" smtClean="0"/>
              <a:t>24.03.2025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A47CB-FCC1-48D6-9B53-7ABF31A18E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2997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39F6F-9513-40D3-8D25-4FB030DDC6E7}" type="datetimeFigureOut">
              <a:rPr lang="ru-RU" smtClean="0"/>
              <a:t>24.03.2025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A47CB-FCC1-48D6-9B53-7ABF31A18E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9729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39F6F-9513-40D3-8D25-4FB030DDC6E7}" type="datetimeFigureOut">
              <a:rPr lang="ru-RU" smtClean="0"/>
              <a:t>24.03.2025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A47CB-FCC1-48D6-9B53-7ABF31A18E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9801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39F6F-9513-40D3-8D25-4FB030DDC6E7}" type="datetimeFigureOut">
              <a:rPr lang="ru-RU" smtClean="0"/>
              <a:t>24.03.2025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A47CB-FCC1-48D6-9B53-7ABF31A18E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6961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39F6F-9513-40D3-8D25-4FB030DDC6E7}" type="datetimeFigureOut">
              <a:rPr lang="ru-RU" smtClean="0"/>
              <a:t>24.03.2025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A47CB-FCC1-48D6-9B53-7ABF31A18E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416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39F6F-9513-40D3-8D25-4FB030DDC6E7}" type="datetimeFigureOut">
              <a:rPr lang="ru-RU" smtClean="0"/>
              <a:t>24.03.2025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A47CB-FCC1-48D6-9B53-7ABF31A18E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2071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39F6F-9513-40D3-8D25-4FB030DDC6E7}" type="datetimeFigureOut">
              <a:rPr lang="ru-RU" smtClean="0"/>
              <a:t>24.03.2025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A47CB-FCC1-48D6-9B53-7ABF31A18E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4049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39F6F-9513-40D3-8D25-4FB030DDC6E7}" type="datetimeFigureOut">
              <a:rPr lang="ru-RU" smtClean="0"/>
              <a:t>24.03.2025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A47CB-FCC1-48D6-9B53-7ABF31A18E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4871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39F6F-9513-40D3-8D25-4FB030DDC6E7}" type="datetimeFigureOut">
              <a:rPr lang="ru-RU" smtClean="0"/>
              <a:t>24.03.2025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CA47CB-FCC1-48D6-9B53-7ABF31A18E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4656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77257" y="696685"/>
            <a:ext cx="60814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на тему : «Волшебная водичка»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98057" y="2266345"/>
            <a:ext cx="45284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Первая младшая группа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94217" y="3541223"/>
            <a:ext cx="31740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Старковская Е.В.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Учитель-дефектолог</a:t>
            </a:r>
          </a:p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Чуклеева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М.А.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70514" y="5878286"/>
            <a:ext cx="1959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Март,2025г.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219" y="2746286"/>
            <a:ext cx="3177675" cy="31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3926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10" y="2701636"/>
            <a:ext cx="2511000" cy="3348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367" y="714895"/>
            <a:ext cx="2376000" cy="3168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031"/>
          <a:stretch/>
        </p:blipFill>
        <p:spPr>
          <a:xfrm>
            <a:off x="3153788" y="1920239"/>
            <a:ext cx="2997000" cy="307570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6809084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9434" y="2089311"/>
            <a:ext cx="4571147" cy="335504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94" t="17393" r="14758"/>
          <a:stretch/>
        </p:blipFill>
        <p:spPr>
          <a:xfrm>
            <a:off x="4572000" y="2015883"/>
            <a:ext cx="3999432" cy="314007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891FD44-9DA8-62F7-F24C-4AD31755E3DE}"/>
              </a:ext>
            </a:extLst>
          </p:cNvPr>
          <p:cNvSpPr txBox="1"/>
          <p:nvPr/>
        </p:nvSpPr>
        <p:spPr>
          <a:xfrm>
            <a:off x="3144853" y="805595"/>
            <a:ext cx="40848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«Как вода меняет цвет»</a:t>
            </a:r>
          </a:p>
        </p:txBody>
      </p:sp>
    </p:spTree>
    <p:extLst>
      <p:ext uri="{BB962C8B-B14F-4D97-AF65-F5344CB8AC3E}">
        <p14:creationId xmlns:p14="http://schemas.microsoft.com/office/powerpoint/2010/main" val="14593753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58902" y="2088489"/>
            <a:ext cx="4503532" cy="352941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6209032-1D84-96B1-DAD5-41B77149FAE8}"/>
              </a:ext>
            </a:extLst>
          </p:cNvPr>
          <p:cNvSpPr txBox="1"/>
          <p:nvPr/>
        </p:nvSpPr>
        <p:spPr>
          <a:xfrm>
            <a:off x="2787351" y="829951"/>
            <a:ext cx="41703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«Соберем водичку»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7CF5A2D-CDC2-0776-EC9B-3346BB7927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6957" y="2362200"/>
            <a:ext cx="2438399" cy="2438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6" descr="Picture background">
            <a:extLst>
              <a:ext uri="{FF2B5EF4-FFF2-40B4-BE49-F238E27FC236}">
                <a16:creationId xmlns:a16="http://schemas.microsoft.com/office/drawing/2014/main" id="{B1891F87-774A-6F3F-CC27-7727D08EF8D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81219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4018" y="2355036"/>
            <a:ext cx="4196943" cy="314770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20838" y="2363583"/>
            <a:ext cx="4265309" cy="319898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4CE6CBB-EBF1-419D-A084-7E60D9796B39}"/>
              </a:ext>
            </a:extLst>
          </p:cNvPr>
          <p:cNvSpPr txBox="1"/>
          <p:nvPr/>
        </p:nvSpPr>
        <p:spPr>
          <a:xfrm>
            <a:off x="1065909" y="1046671"/>
            <a:ext cx="30531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«Тонет не тонет»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BA64CC4-2883-73E5-C742-D05DFC1AAE71}"/>
              </a:ext>
            </a:extLst>
          </p:cNvPr>
          <p:cNvSpPr txBox="1"/>
          <p:nvPr/>
        </p:nvSpPr>
        <p:spPr>
          <a:xfrm>
            <a:off x="5287888" y="1114767"/>
            <a:ext cx="29312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«Вода жидкая»</a:t>
            </a:r>
          </a:p>
        </p:txBody>
      </p:sp>
    </p:spTree>
    <p:extLst>
      <p:ext uri="{BB962C8B-B14F-4D97-AF65-F5344CB8AC3E}">
        <p14:creationId xmlns:p14="http://schemas.microsoft.com/office/powerpoint/2010/main" val="37493806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257" b="27016"/>
          <a:stretch/>
        </p:blipFill>
        <p:spPr>
          <a:xfrm rot="5400000">
            <a:off x="-30127" y="3025449"/>
            <a:ext cx="3611023" cy="2448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350" r="-3149" b="-350"/>
          <a:stretch/>
        </p:blipFill>
        <p:spPr>
          <a:xfrm rot="5400000">
            <a:off x="3054830" y="2221864"/>
            <a:ext cx="3126013" cy="2376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52289" y="3495028"/>
            <a:ext cx="3072000" cy="2304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050" name="Picture 2" descr="https://avatars.mds.yandex.net/i?id=013b36805888ad2b8b486011786b73601d6b1d38-4080966-images-thumbs&amp;n=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082" y="1000857"/>
            <a:ext cx="2490413" cy="16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486A19A-5D2E-BB2F-0C9F-F8C9169B03C7}"/>
              </a:ext>
            </a:extLst>
          </p:cNvPr>
          <p:cNvSpPr txBox="1"/>
          <p:nvPr/>
        </p:nvSpPr>
        <p:spPr>
          <a:xfrm>
            <a:off x="2144994" y="1085316"/>
            <a:ext cx="40912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70C0"/>
                </a:solidFill>
              </a:rPr>
              <a:t>«Вода переливается»</a:t>
            </a:r>
          </a:p>
        </p:txBody>
      </p:sp>
    </p:spTree>
    <p:extLst>
      <p:ext uri="{BB962C8B-B14F-4D97-AF65-F5344CB8AC3E}">
        <p14:creationId xmlns:p14="http://schemas.microsoft.com/office/powerpoint/2010/main" val="29105971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1396" y="748145"/>
            <a:ext cx="30472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Рисование гуашью «Рыбка в море»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58"/>
          <a:stretch/>
        </p:blipFill>
        <p:spPr>
          <a:xfrm>
            <a:off x="4908650" y="748145"/>
            <a:ext cx="3744000" cy="280366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488" y="3639454"/>
            <a:ext cx="3744000" cy="28080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33" t="-3531" r="-1222" b="3531"/>
          <a:stretch/>
        </p:blipFill>
        <p:spPr>
          <a:xfrm rot="5400000">
            <a:off x="577544" y="1661807"/>
            <a:ext cx="4187703" cy="37800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675592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87" y="2975957"/>
            <a:ext cx="4272000" cy="3204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473" y="798445"/>
            <a:ext cx="3683850" cy="2762888"/>
          </a:xfrm>
          <a:prstGeom prst="rect">
            <a:avLst/>
          </a:prstGeom>
        </p:spPr>
      </p:pic>
      <p:pic>
        <p:nvPicPr>
          <p:cNvPr id="1026" name="Picture 2" descr="https://avatars.mds.yandex.net/i?id=84dcbd5c88e9b679636f690998191bcc7afffb3b-13467976-images-thumbs&amp;n=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951" y="915353"/>
            <a:ext cx="1871999" cy="18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avatars.mds.yandex.net/i?id=0687ed1127cd2ee2eed8f5247e5db0a93233cd4d-12474238-images-thumbs&amp;n=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0264" y="3791555"/>
            <a:ext cx="2338874" cy="22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23C09ED-A968-F62E-C50A-A52715A1BF68}"/>
              </a:ext>
            </a:extLst>
          </p:cNvPr>
          <p:cNvSpPr txBox="1"/>
          <p:nvPr/>
        </p:nvSpPr>
        <p:spPr>
          <a:xfrm rot="20478614">
            <a:off x="547858" y="1435855"/>
            <a:ext cx="20972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</a:rPr>
              <a:t>Пальчиковые игры</a:t>
            </a:r>
          </a:p>
        </p:txBody>
      </p:sp>
    </p:spTree>
    <p:extLst>
      <p:ext uri="{BB962C8B-B14F-4D97-AF65-F5344CB8AC3E}">
        <p14:creationId xmlns:p14="http://schemas.microsoft.com/office/powerpoint/2010/main" val="26094983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7875" y="2120745"/>
            <a:ext cx="4128000" cy="30960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4746567" y="1895301"/>
            <a:ext cx="3100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Фото с Димой  ситом вставь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07A335D-F5CF-617C-B3F4-D2ADFC53B2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213" y="1604743"/>
            <a:ext cx="3096002" cy="412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2951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FB666E2-74AE-2254-926A-06D99520B4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925" y="1057544"/>
            <a:ext cx="3452499" cy="258937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A1B96D0-1CFA-7A77-3A95-7465279B82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85" y="1494801"/>
            <a:ext cx="3605791" cy="480772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A6759A4-B34A-B20F-F5A3-90E3C441456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925" y="3713148"/>
            <a:ext cx="3452499" cy="258937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36BFF8E-F77D-EDF7-2700-E3BAAC8EDD8B}"/>
              </a:ext>
            </a:extLst>
          </p:cNvPr>
          <p:cNvSpPr txBox="1"/>
          <p:nvPr/>
        </p:nvSpPr>
        <p:spPr>
          <a:xfrm>
            <a:off x="1307506" y="826711"/>
            <a:ext cx="34524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</a:rPr>
              <a:t>«Волшебница водичка»</a:t>
            </a:r>
          </a:p>
        </p:txBody>
      </p:sp>
    </p:spTree>
    <p:extLst>
      <p:ext uri="{BB962C8B-B14F-4D97-AF65-F5344CB8AC3E}">
        <p14:creationId xmlns:p14="http://schemas.microsoft.com/office/powerpoint/2010/main" val="625750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010C0D7-D496-E154-4E0C-39DBA4990ADF}"/>
              </a:ext>
            </a:extLst>
          </p:cNvPr>
          <p:cNvSpPr txBox="1"/>
          <p:nvPr/>
        </p:nvSpPr>
        <p:spPr>
          <a:xfrm>
            <a:off x="935764" y="1135659"/>
            <a:ext cx="7251107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Название проекта: 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«Волшебная водичка»</a:t>
            </a:r>
          </a:p>
          <a:p>
            <a:r>
              <a:rPr lang="ru-RU" sz="2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 проекта: 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познавательно-исследовательский</a:t>
            </a:r>
          </a:p>
          <a:p>
            <a:r>
              <a:rPr lang="ru-RU" sz="2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реализации: 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краткосрочный (10 дней)</a:t>
            </a:r>
          </a:p>
          <a:p>
            <a:r>
              <a:rPr lang="ru-RU" sz="2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проекта: 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2-3 лет, педагоги</a:t>
            </a:r>
          </a:p>
          <a:p>
            <a:r>
              <a:rPr lang="ru-RU" sz="2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проекта: </a:t>
            </a:r>
            <a:r>
              <a:rPr lang="ru-RU" sz="2400" b="0" i="0" dirty="0">
                <a:solidFill>
                  <a:srgbClr val="555555"/>
                </a:solidFill>
                <a:effectLst/>
                <a:latin typeface="Times New Roman" panose="02020603050405020304" pitchFamily="18" charset="0"/>
              </a:rPr>
              <a:t>Мир вокруг нас удивителен и разнообразен. Сколько удовольствия приносят детям игры с водой! Первые представления о воде складываются в младшем дошкольном возрасте: вода течет из крана, в весеннем ручейке, ее можно разлить.</a:t>
            </a:r>
          </a:p>
          <a:p>
            <a:r>
              <a:rPr lang="ru-RU" sz="24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направлен на закрепление и углубление знаний детей о свойствах воды.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746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98286" y="508000"/>
            <a:ext cx="7721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b="0" i="0" dirty="0">
                <a:solidFill>
                  <a:srgbClr val="555555"/>
                </a:solidFill>
                <a:effectLst/>
                <a:latin typeface="Times New Roman" panose="02020603050405020304" pitchFamily="18" charset="0"/>
              </a:rPr>
              <a:t>создание условий для формирования у детей знаний о воде через опытно-экспериментальную деятельность.</a:t>
            </a:r>
            <a:endParaRPr lang="ru-RU" sz="24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u="sng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30870" y="1658916"/>
            <a:ext cx="808445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 детей с водой, её значением и свойствами; 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активизировать словарный запас детей по данной теме; 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стимулировать у детей процессы познания и вовлекать их в совместную исследовательскую и игровую деятельность; 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любознательность и познавательную активность</a:t>
            </a:r>
            <a:endParaRPr lang="ru-RU" sz="2400" b="1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26008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2170" y="827314"/>
            <a:ext cx="811348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расширение представлений о воде, её свойствах;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процессе работы у детей появятся первые навыки экспериментирования, развиваются тактильные ощущения, мелкая моторика, наблюдательность, память;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обогащение активного и пассивного словаря детей;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проявление эмоциональной отзывчивости.</a:t>
            </a:r>
            <a:endParaRPr lang="ru-RU" sz="2400" b="0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770" y="3621085"/>
            <a:ext cx="336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avatars.mds.yandex.net/i?id=20f9fc630dd2e331cd0c744ad7c6944d3809f1b0-9180844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8" y="3504970"/>
            <a:ext cx="2778974" cy="24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72938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1200" y="783771"/>
            <a:ext cx="804091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работы:</a:t>
            </a:r>
            <a:endParaRPr lang="ru-RU" sz="20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2000" b="1" u="sng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словесные</a:t>
            </a:r>
            <a:r>
              <a:rPr lang="ru-RU" sz="2000" u="sng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(беседы с применением художественной литературы, стихов, практических случаев из жизни, разговор с детьми в формате «вопрос-ответ», прослушивание звуков воды);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b="1" u="sng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наглядные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(совместное наблюдение за окружающим миром, демонстрация опытов, экспериментов, наглядных пособий, изображений);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b="1" u="sng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опытно-исследовательская работа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(проведение с детьми различных опытов, экспериментов, исследований и игр).</a:t>
            </a:r>
            <a:endParaRPr lang="ru-RU" sz="2000" b="0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avatars.mds.yandex.net/i?id=0d618ad380d2d2a78806a6b7539f6df4f81f61e7-9181242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338" y="3899621"/>
            <a:ext cx="2399625" cy="19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yandex-images.clstorage.net/VxuA95451/a5e90d24YZ1G/htu8jJO5XalGkgzMwk2De9ihpUvl8eXIZBKG0Td0HjEbiTqtWpk-iFN22j-XAeK7-rEFHonb9WnAzhNcedHZNqLPeDiiPOjt90dMTPIdoq4MkLSORbQ0bEHXUtTCBN5hDQ-dmgjajEsUgTiYQwS32691keo4zVOIoflCui4hXtQHe_9sN0qcymMh_jzSPNBcenCHTrZktSuglaNiYEKblo7sLiqra8yLFCIpCiA2Nfr9BURLWx4DHvPJAQpt0b1GJrvf_-bYvMkgsO3NMp2SvqtDBz01Rnc5YaUCcEGwmHYc7k846ZlMSAazaJmC59dLjEc1SFtuEz0xOAPJHjGc5kdav830aI6oQgEOLNFN419b4Fd91nbmGoEFMnITglgUbswvSOlYPdrHgwtoY7UEef42dRiI_vL8QDtiO8xxzGcG2Z78pFltuvMDDm8BTPPcqAHXj0X0pBrjlRBR83PLNi38LakK2n4I97BKeHCERYrN5vfpasyDDuH4QYh94g1UJynsPIUo_LphM23-ow-hrYngtJ9HhHR4cqcj49FCG6aP734bOkv_ynahKJhBxASa31cUadsus1xDO2AYDgFMFFYZPO9lSt6qg_EMzBBesm5qk-VcV0eGy0HlkMITYKg2Dc4NqGm4Hmk2gSlp8AcFGw6GRCo4veKsgmnCa2-j3xfF-X--59utKzJj_Y6w_uF8WvCkXGfnZdhxRaCRYdP79A6ejZgICO8aBkBIGYImRgmedDUZiU-xPJK7YCjd0W-1xqqPjCf737qhc34vck1DzjlRZR90JVcqkQWzgOLBOCRN3x2ZOuveS1UTOIjQJrYZjGQmWzt_sI6wm-AZHrCfV8fpvjw02-7oExIeTlB8oV654sSeRaeGSpMmgyHiY_rWvA_OuOp5rnlXUVob8jXlmO1mxZsLvIK8IFkBK-6yjsb3yN6eJ6qNurIBDZ1i_wJOmrLFjYXEpYrR9hDh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5437" y="3845621"/>
            <a:ext cx="3647998" cy="20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54068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67657" y="827315"/>
            <a:ext cx="804091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333333"/>
                </a:solidFill>
                <a:latin typeface="Helvetica Neue"/>
              </a:rPr>
              <a:t>Этапы проведения проекта.</a:t>
            </a:r>
          </a:p>
          <a:p>
            <a:r>
              <a:rPr lang="ru-RU" b="1" i="1" u="sng" dirty="0">
                <a:solidFill>
                  <a:srgbClr val="333333"/>
                </a:solidFill>
                <a:latin typeface="Helvetica Neue"/>
              </a:rPr>
              <a:t>Подготовительный </a:t>
            </a:r>
            <a:r>
              <a:rPr lang="ru-RU" sz="2400" b="1" i="1" u="sng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</a:t>
            </a:r>
            <a:r>
              <a:rPr lang="ru-RU" sz="2400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воспитателем методической литературы по теме проекта;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подбор книг, оформление воспитателем книжного уголка по теме «Волшебная водичка» для детей и родителей;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предметно-развивающего пространства для опытно-экспериментальной деятельности;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подбор картотеки с описанием опытов с водой.</a:t>
            </a:r>
          </a:p>
          <a:p>
            <a:r>
              <a:rPr lang="ru-RU" sz="2400" b="1" i="1" u="sng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этап:</a:t>
            </a:r>
            <a:endParaRPr lang="ru-RU" sz="2400" b="1" u="sng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опытов с водой, образовательная деятельность в режимных моментах.</a:t>
            </a:r>
          </a:p>
          <a:p>
            <a:r>
              <a:rPr lang="ru-RU" sz="2400" b="1" i="1" u="sng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Заключительный этап:</a:t>
            </a:r>
            <a:endParaRPr lang="ru-RU" sz="2400" b="1" u="sng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Закрепление усвоенной детьми информации, подведение итогов.</a:t>
            </a:r>
          </a:p>
          <a:p>
            <a:endParaRPr lang="ru-RU" sz="2400" b="0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14371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8000" y="609601"/>
            <a:ext cx="7997370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занятий по опытно-экспериментальной деятельности.</a:t>
            </a:r>
            <a:endParaRPr lang="ru-RU" sz="24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>
                <a:solidFill>
                  <a:srgbClr val="333333"/>
                </a:solidFill>
                <a:latin typeface="Helvetica Neue"/>
              </a:rPr>
              <a:t>Опыт № 1</a:t>
            </a:r>
            <a:endParaRPr lang="ru-RU" dirty="0">
              <a:solidFill>
                <a:srgbClr val="333333"/>
              </a:solidFill>
              <a:latin typeface="Helvetica Neue"/>
            </a:endParaRPr>
          </a:p>
          <a:p>
            <a:r>
              <a:rPr lang="ru-RU" b="1" dirty="0">
                <a:solidFill>
                  <a:srgbClr val="333333"/>
                </a:solidFill>
                <a:latin typeface="Helvetica Neue"/>
              </a:rPr>
              <a:t>«Вода жидкая».</a:t>
            </a:r>
            <a:r>
              <a:rPr lang="ru-RU" dirty="0">
                <a:solidFill>
                  <a:srgbClr val="333333"/>
                </a:solidFill>
                <a:latin typeface="Helvetica Neue"/>
              </a:rPr>
              <a:t> Формировать знания детей о том, что вода жидкая, прозрачная, льется, капает и может принять форму сосуда, в который ее наливают.</a:t>
            </a:r>
          </a:p>
          <a:p>
            <a:r>
              <a:rPr lang="ru-RU" b="1" i="1" dirty="0">
                <a:solidFill>
                  <a:srgbClr val="333333"/>
                </a:solidFill>
                <a:latin typeface="Helvetica Neue"/>
              </a:rPr>
              <a:t>Опыт № 2</a:t>
            </a:r>
            <a:endParaRPr lang="ru-RU" dirty="0">
              <a:solidFill>
                <a:srgbClr val="333333"/>
              </a:solidFill>
              <a:latin typeface="Helvetica Neue"/>
            </a:endParaRPr>
          </a:p>
          <a:p>
            <a:r>
              <a:rPr lang="ru-RU" b="1" dirty="0">
                <a:solidFill>
                  <a:srgbClr val="333333"/>
                </a:solidFill>
                <a:latin typeface="Helvetica Neue"/>
              </a:rPr>
              <a:t>«Чем пахнет вода».</a:t>
            </a:r>
            <a:r>
              <a:rPr lang="ru-RU" dirty="0">
                <a:solidFill>
                  <a:srgbClr val="333333"/>
                </a:solidFill>
                <a:latin typeface="Helvetica Neue"/>
              </a:rPr>
              <a:t> Формировать знания детей о том, что вода не имеет запаха; вода может пахнуть, если в ней растворить вещества.</a:t>
            </a:r>
          </a:p>
          <a:p>
            <a:r>
              <a:rPr lang="ru-RU" b="1" i="1" dirty="0">
                <a:solidFill>
                  <a:srgbClr val="333333"/>
                </a:solidFill>
                <a:latin typeface="Helvetica Neue"/>
              </a:rPr>
              <a:t>Опыт № 3</a:t>
            </a:r>
            <a:endParaRPr lang="ru-RU" dirty="0">
              <a:solidFill>
                <a:srgbClr val="333333"/>
              </a:solidFill>
              <a:latin typeface="Helvetica Neue"/>
            </a:endParaRPr>
          </a:p>
          <a:p>
            <a:r>
              <a:rPr lang="ru-RU" b="1" dirty="0">
                <a:solidFill>
                  <a:srgbClr val="333333"/>
                </a:solidFill>
                <a:latin typeface="Helvetica Neue"/>
              </a:rPr>
              <a:t>«Какой у воды вкус».</a:t>
            </a:r>
            <a:r>
              <a:rPr lang="ru-RU" dirty="0">
                <a:solidFill>
                  <a:srgbClr val="333333"/>
                </a:solidFill>
                <a:latin typeface="Helvetica Neue"/>
              </a:rPr>
              <a:t> Дать представление о том, что вода не имеет собственного вкуса, но может принимать вкус растворённых в ней веществ. Развивать вкусовые ощущения.</a:t>
            </a:r>
          </a:p>
          <a:p>
            <a:r>
              <a:rPr lang="ru-RU" b="1" i="1" dirty="0">
                <a:solidFill>
                  <a:srgbClr val="333333"/>
                </a:solidFill>
                <a:latin typeface="Helvetica Neue"/>
              </a:rPr>
              <a:t>Опыт № 4</a:t>
            </a:r>
          </a:p>
          <a:p>
            <a:r>
              <a:rPr lang="ru-RU" b="1" dirty="0">
                <a:solidFill>
                  <a:srgbClr val="333333"/>
                </a:solidFill>
                <a:latin typeface="Helvetica Neue"/>
              </a:rPr>
              <a:t>«Теплая и холодная вода».</a:t>
            </a:r>
            <a:r>
              <a:rPr lang="ru-RU" dirty="0">
                <a:solidFill>
                  <a:srgbClr val="333333"/>
                </a:solidFill>
                <a:latin typeface="Helvetica Neue"/>
              </a:rPr>
              <a:t> Развивать тактильные ощущения - учить детей различать холодную и горячую воду, правильно обозначать это словами.</a:t>
            </a:r>
            <a:endParaRPr lang="ru-RU" b="0" i="0" dirty="0">
              <a:solidFill>
                <a:srgbClr val="333333"/>
              </a:solidFill>
              <a:effectLst/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2234207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4458" y="812800"/>
            <a:ext cx="809897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333333"/>
                </a:solidFill>
                <a:latin typeface="Helvetica Neue"/>
              </a:rPr>
              <a:t>Опыт № 5</a:t>
            </a:r>
            <a:endParaRPr lang="ru-RU" dirty="0">
              <a:solidFill>
                <a:srgbClr val="333333"/>
              </a:solidFill>
              <a:latin typeface="Helvetica Neue"/>
            </a:endParaRPr>
          </a:p>
          <a:p>
            <a:r>
              <a:rPr lang="ru-RU" b="1" dirty="0">
                <a:solidFill>
                  <a:srgbClr val="333333"/>
                </a:solidFill>
                <a:latin typeface="Helvetica Neue"/>
              </a:rPr>
              <a:t>«Как вода меняет цвет».</a:t>
            </a:r>
            <a:r>
              <a:rPr lang="ru-RU" dirty="0">
                <a:solidFill>
                  <a:srgbClr val="333333"/>
                </a:solidFill>
                <a:latin typeface="Helvetica Neue"/>
              </a:rPr>
              <a:t> Познакомить с процессом растворения краски в воде; развивать наблюдательность, сообразительность.</a:t>
            </a:r>
          </a:p>
          <a:p>
            <a:r>
              <a:rPr lang="ru-RU" b="1" i="1" dirty="0">
                <a:solidFill>
                  <a:srgbClr val="333333"/>
                </a:solidFill>
                <a:latin typeface="Helvetica Neue"/>
              </a:rPr>
              <a:t>Опыт № 6</a:t>
            </a:r>
            <a:endParaRPr lang="ru-RU" dirty="0">
              <a:solidFill>
                <a:srgbClr val="333333"/>
              </a:solidFill>
              <a:latin typeface="Helvetica Neue"/>
            </a:endParaRPr>
          </a:p>
          <a:p>
            <a:r>
              <a:rPr lang="ru-RU" b="1" dirty="0">
                <a:solidFill>
                  <a:srgbClr val="333333"/>
                </a:solidFill>
                <a:latin typeface="Helvetica Neue"/>
              </a:rPr>
              <a:t>«Соберем водичку».</a:t>
            </a:r>
            <a:r>
              <a:rPr lang="ru-RU" dirty="0">
                <a:solidFill>
                  <a:srgbClr val="333333"/>
                </a:solidFill>
                <a:latin typeface="Helvetica Neue"/>
              </a:rPr>
              <a:t> Познакомить детей с тем, что воду можно собрать губкой.</a:t>
            </a:r>
            <a:endParaRPr lang="ru-RU" b="0" i="0" dirty="0">
              <a:solidFill>
                <a:srgbClr val="333333"/>
              </a:solidFill>
              <a:effectLst/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4333140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97280" y="698269"/>
            <a:ext cx="68710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 фотоотчет по проекту «Волшебная водичка»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0"/>
          <a:stretch/>
        </p:blipFill>
        <p:spPr>
          <a:xfrm>
            <a:off x="2214671" y="1770143"/>
            <a:ext cx="3984000" cy="19239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77"/>
          <a:stretch/>
        </p:blipFill>
        <p:spPr>
          <a:xfrm>
            <a:off x="961245" y="4125871"/>
            <a:ext cx="3504000" cy="193745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3850" y="3767613"/>
            <a:ext cx="3189491" cy="23921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CE39CAF-F543-5DB4-3305-0237DFCCF95D}"/>
              </a:ext>
            </a:extLst>
          </p:cNvPr>
          <p:cNvSpPr txBox="1"/>
          <p:nvPr/>
        </p:nvSpPr>
        <p:spPr>
          <a:xfrm>
            <a:off x="2214671" y="1159934"/>
            <a:ext cx="4145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Беседа «Для чего нужна вода»</a:t>
            </a:r>
          </a:p>
        </p:txBody>
      </p:sp>
    </p:spTree>
    <p:extLst>
      <p:ext uri="{BB962C8B-B14F-4D97-AF65-F5344CB8AC3E}">
        <p14:creationId xmlns:p14="http://schemas.microsoft.com/office/powerpoint/2010/main" val="79892215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242</TotalTime>
  <Words>568</Words>
  <Application>Microsoft Office PowerPoint</Application>
  <PresentationFormat>Экран (4:3)</PresentationFormat>
  <Paragraphs>62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Helvetica Neue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Вованчик</dc:creator>
  <cp:lastModifiedBy>Denis</cp:lastModifiedBy>
  <cp:revision>18</cp:revision>
  <dcterms:created xsi:type="dcterms:W3CDTF">2025-03-06T18:36:08Z</dcterms:created>
  <dcterms:modified xsi:type="dcterms:W3CDTF">2025-03-24T18:12:06Z</dcterms:modified>
</cp:coreProperties>
</file>