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78" r:id="rId2"/>
    <p:sldId id="257" r:id="rId3"/>
    <p:sldId id="258" r:id="rId4"/>
    <p:sldId id="259" r:id="rId5"/>
    <p:sldId id="260" r:id="rId6"/>
    <p:sldId id="284" r:id="rId7"/>
    <p:sldId id="262" r:id="rId8"/>
    <p:sldId id="281" r:id="rId9"/>
    <p:sldId id="261" r:id="rId10"/>
    <p:sldId id="286" r:id="rId11"/>
    <p:sldId id="287" r:id="rId12"/>
    <p:sldId id="280" r:id="rId13"/>
    <p:sldId id="279" r:id="rId14"/>
    <p:sldId id="282" r:id="rId15"/>
    <p:sldId id="285" r:id="rId16"/>
    <p:sldId id="283" r:id="rId17"/>
    <p:sldId id="263" r:id="rId18"/>
    <p:sldId id="288" r:id="rId19"/>
    <p:sldId id="289" r:id="rId20"/>
    <p:sldId id="290" r:id="rId21"/>
    <p:sldId id="275" r:id="rId22"/>
    <p:sldId id="291" r:id="rId23"/>
    <p:sldId id="292" r:id="rId24"/>
    <p:sldId id="293" r:id="rId25"/>
    <p:sldId id="296" r:id="rId26"/>
    <p:sldId id="294" r:id="rId27"/>
    <p:sldId id="29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0F60B-1EB1-4A60-9501-C0CA89E947BA}" type="datetimeFigureOut">
              <a:rPr lang="ru-RU" smtClean="0"/>
              <a:pPr/>
              <a:t>26.03.2024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D89C2-1F8D-4AEB-88D2-CDB1C3ECF47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22154B64-5D41-4B18-92AD-2422CDD435C2}" type="datetimeFigureOut">
              <a:rPr lang="ru-RU" smtClean="0"/>
              <a:pPr/>
              <a:t>26.03.2024</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DF77F357-9087-4A41-9FBC-317E3F81D0AF}"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7F357-9087-4A41-9FBC-317E3F81D0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7F357-9087-4A41-9FBC-317E3F81D0AF}"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77F357-9087-4A41-9FBC-317E3F81D0AF}"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22154B64-5D41-4B18-92AD-2422CDD435C2}" type="datetimeFigureOut">
              <a:rPr lang="ru-RU" smtClean="0"/>
              <a:pPr/>
              <a:t>26.03.2024</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DF77F357-9087-4A41-9FBC-317E3F81D0AF}"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7F357-9087-4A41-9FBC-317E3F81D0AF}"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77F357-9087-4A41-9FBC-317E3F81D0AF}"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77F357-9087-4A41-9FBC-317E3F81D0AF}"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77F357-9087-4A41-9FBC-317E3F81D0AF}"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7F357-9087-4A41-9FBC-317E3F81D0AF}"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2154B64-5D41-4B18-92AD-2422CDD435C2}" type="datetimeFigureOut">
              <a:rPr lang="ru-RU" smtClean="0"/>
              <a:pPr/>
              <a:t>26.03.2024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77F357-9087-4A41-9FBC-317E3F81D0AF}"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2154B64-5D41-4B18-92AD-2422CDD435C2}" type="datetimeFigureOut">
              <a:rPr lang="ru-RU" smtClean="0"/>
              <a:pPr/>
              <a:t>26.03.2024</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F77F357-9087-4A41-9FBC-317E3F81D0AF}"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559446633_funny-animals.jpg"/>
          <p:cNvPicPr>
            <a:picLocks noGrp="1" noChangeAspect="1"/>
          </p:cNvPicPr>
          <p:nvPr>
            <p:ph sz="quarter" idx="1"/>
          </p:nvPr>
        </p:nvPicPr>
        <p:blipFill>
          <a:blip r:embed="rId2" cstate="print"/>
          <a:stretch>
            <a:fillRect/>
          </a:stretch>
        </p:blipFill>
        <p:spPr>
          <a:xfrm>
            <a:off x="0" y="0"/>
            <a:ext cx="9140581" cy="6715148"/>
          </a:xfrm>
        </p:spPr>
      </p:pic>
      <p:sp>
        <p:nvSpPr>
          <p:cNvPr id="5" name="TextBox 4"/>
          <p:cNvSpPr txBox="1"/>
          <p:nvPr/>
        </p:nvSpPr>
        <p:spPr>
          <a:xfrm>
            <a:off x="1428728" y="928670"/>
            <a:ext cx="6429420" cy="2492990"/>
          </a:xfrm>
          <a:prstGeom prst="rect">
            <a:avLst/>
          </a:prstGeom>
          <a:noFill/>
        </p:spPr>
        <p:txBody>
          <a:bodyPr wrap="square" rtlCol="0">
            <a:spAutoFit/>
          </a:bodyPr>
          <a:lstStyle/>
          <a:p>
            <a:pPr algn="ctr"/>
            <a:r>
              <a:rPr lang="ru-RU" sz="4800" dirty="0" smtClean="0">
                <a:latin typeface="Times New Roman" pitchFamily="18" charset="0"/>
                <a:cs typeface="Times New Roman" pitchFamily="18" charset="0"/>
              </a:rPr>
              <a:t/>
            </a:r>
            <a:br>
              <a:rPr lang="ru-RU" sz="4800" dirty="0" smtClean="0">
                <a:latin typeface="Times New Roman" pitchFamily="18" charset="0"/>
                <a:cs typeface="Times New Roman" pitchFamily="18" charset="0"/>
              </a:rPr>
            </a:br>
            <a:r>
              <a:rPr lang="ru-RU" sz="5400" b="1" i="1" dirty="0" smtClean="0">
                <a:latin typeface="Times New Roman" pitchFamily="18" charset="0"/>
                <a:cs typeface="Times New Roman" pitchFamily="18" charset="0"/>
              </a:rPr>
              <a:t>Тема: «Животные Австралии»</a:t>
            </a:r>
            <a:endParaRPr lang="ru-RU" sz="5400" b="1" i="1" dirty="0">
              <a:latin typeface="Times New Roman" pitchFamily="18" charset="0"/>
              <a:cs typeface="Times New Roman" pitchFamily="18" charset="0"/>
            </a:endParaRPr>
          </a:p>
        </p:txBody>
      </p:sp>
      <p:sp>
        <p:nvSpPr>
          <p:cNvPr id="6" name="TextBox 5"/>
          <p:cNvSpPr txBox="1"/>
          <p:nvPr/>
        </p:nvSpPr>
        <p:spPr>
          <a:xfrm>
            <a:off x="4643438" y="2857496"/>
            <a:ext cx="1500198" cy="369332"/>
          </a:xfrm>
          <a:prstGeom prst="rect">
            <a:avLst/>
          </a:prstGeom>
          <a:noFill/>
        </p:spPr>
        <p:txBody>
          <a:bodyPr wrap="square" rtlCol="0">
            <a:spAutoFit/>
          </a:bodyPr>
          <a:lstStyle/>
          <a:p>
            <a:endParaRPr lang="ru-RU" dirty="0"/>
          </a:p>
        </p:txBody>
      </p:sp>
      <p:sp>
        <p:nvSpPr>
          <p:cNvPr id="7" name="Прямоугольник 6"/>
          <p:cNvSpPr/>
          <p:nvPr/>
        </p:nvSpPr>
        <p:spPr>
          <a:xfrm>
            <a:off x="2286000" y="4071942"/>
            <a:ext cx="4572000" cy="1477328"/>
          </a:xfrm>
          <a:prstGeom prst="rect">
            <a:avLst/>
          </a:prstGeom>
        </p:spPr>
        <p:txBody>
          <a:bodyPr wrap="square">
            <a:spAutoFit/>
          </a:bodyPr>
          <a:lstStyle/>
          <a:p>
            <a:endParaRPr lang="ru-RU" dirty="0" smtClean="0"/>
          </a:p>
          <a:p>
            <a:pPr algn="r"/>
            <a:endParaRPr lang="ru-RU" dirty="0" smtClean="0"/>
          </a:p>
          <a:p>
            <a:pPr algn="r"/>
            <a:endParaRPr lang="ru-RU" dirty="0" smtClean="0"/>
          </a:p>
          <a:p>
            <a:pPr algn="ctr"/>
            <a:endParaRPr lang="ru-RU" dirty="0" smtClean="0"/>
          </a:p>
          <a:p>
            <a:pPr algn="ctr"/>
            <a:r>
              <a:rPr lang="ru-RU" dirty="0" smtClean="0"/>
              <a:t>2024 </a:t>
            </a:r>
            <a:r>
              <a:rPr lang="ru-RU" dirty="0" smtClean="0"/>
              <a:t>г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643050"/>
            <a:ext cx="4500594" cy="3539430"/>
          </a:xfrm>
          <a:prstGeom prst="rect">
            <a:avLst/>
          </a:prstGeom>
        </p:spPr>
        <p:txBody>
          <a:bodyPr wrap="square">
            <a:spAutoFit/>
          </a:bodyPr>
          <a:lstStyle/>
          <a:p>
            <a:r>
              <a:rPr lang="ru-RU" sz="2800" dirty="0" smtClean="0">
                <a:latin typeface="Times New Roman" pitchFamily="18" charset="0"/>
                <a:cs typeface="Times New Roman" pitchFamily="18" charset="0"/>
              </a:rPr>
              <a:t> Сумчатый представитель, который живет на деревьях, обвивая цепкий хвост вокруг веток.</a:t>
            </a:r>
          </a:p>
          <a:p>
            <a:r>
              <a:rPr lang="ru-RU" sz="2800" dirty="0" smtClean="0">
                <a:latin typeface="Times New Roman" pitchFamily="18" charset="0"/>
                <a:cs typeface="Times New Roman" pitchFamily="18" charset="0"/>
              </a:rPr>
              <a:t>      В рацион этого стайного животного входит кора, листья, соцветия, а иногда и содержимое птичьих яиц.</a:t>
            </a:r>
            <a:endParaRPr lang="ru-RU" sz="2800" dirty="0">
              <a:latin typeface="Times New Roman" pitchFamily="18" charset="0"/>
              <a:cs typeface="Times New Roman" pitchFamily="18" charset="0"/>
            </a:endParaRPr>
          </a:p>
        </p:txBody>
      </p:sp>
      <p:sp>
        <p:nvSpPr>
          <p:cNvPr id="44034" name="AutoShape 2" descr="Кузу ест яблок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2500298" y="214290"/>
            <a:ext cx="4357718" cy="646331"/>
          </a:xfrm>
          <a:prstGeom prst="rect">
            <a:avLst/>
          </a:prstGeom>
          <a:noFill/>
        </p:spPr>
        <p:txBody>
          <a:bodyPr wrap="square" rtlCol="0">
            <a:spAutoFit/>
          </a:bodyPr>
          <a:lstStyle/>
          <a:p>
            <a:pPr algn="ctr"/>
            <a:r>
              <a:rPr lang="ru-RU" sz="3600" b="1" u="sng" dirty="0" smtClean="0">
                <a:solidFill>
                  <a:schemeClr val="tx1">
                    <a:lumMod val="95000"/>
                    <a:lumOff val="5000"/>
                  </a:schemeClr>
                </a:solidFill>
                <a:latin typeface="Times New Roman" pitchFamily="18" charset="0"/>
                <a:cs typeface="Times New Roman" pitchFamily="18" charset="0"/>
              </a:rPr>
              <a:t>КУЗУ</a:t>
            </a:r>
            <a:endParaRPr lang="ru-RU" sz="3600" b="1" u="sng" dirty="0">
              <a:solidFill>
                <a:schemeClr val="tx1">
                  <a:lumMod val="95000"/>
                  <a:lumOff val="5000"/>
                </a:schemeClr>
              </a:solidFill>
              <a:latin typeface="Times New Roman" pitchFamily="18" charset="0"/>
              <a:cs typeface="Times New Roman" pitchFamily="18" charset="0"/>
            </a:endParaRPr>
          </a:p>
        </p:txBody>
      </p:sp>
      <p:pic>
        <p:nvPicPr>
          <p:cNvPr id="44036" name="Picture 4" descr="https://theecology.ru/wp-content/uploads/2019/01/post_5c386b68c5897.jpeg"/>
          <p:cNvPicPr>
            <a:picLocks noChangeAspect="1" noChangeArrowheads="1"/>
          </p:cNvPicPr>
          <p:nvPr/>
        </p:nvPicPr>
        <p:blipFill>
          <a:blip r:embed="rId2" cstate="print"/>
          <a:srcRect l="18018" r="17117"/>
          <a:stretch>
            <a:fillRect/>
          </a:stretch>
        </p:blipFill>
        <p:spPr bwMode="auto">
          <a:xfrm>
            <a:off x="4514222" y="1142984"/>
            <a:ext cx="4486933" cy="51435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571612"/>
            <a:ext cx="5000660" cy="4401205"/>
          </a:xfrm>
          <a:prstGeom prst="rect">
            <a:avLst/>
          </a:prstGeom>
        </p:spPr>
        <p:txBody>
          <a:bodyPr wrap="square">
            <a:spAutoFit/>
          </a:bodyPr>
          <a:lstStyle/>
          <a:p>
            <a:r>
              <a:rPr lang="ru-RU" sz="2800" dirty="0" smtClean="0">
                <a:latin typeface="Times New Roman" pitchFamily="18" charset="0"/>
                <a:cs typeface="Times New Roman" pitchFamily="18" charset="0"/>
              </a:rPr>
              <a:t>       Еще одно сумчатое млекопитающее с «грозным» названием, который внешне напоминает черную собаку с крупной зубастой пастью.   </a:t>
            </a:r>
          </a:p>
          <a:p>
            <a:r>
              <a:rPr lang="ru-RU" sz="2800" dirty="0" smtClean="0">
                <a:latin typeface="Times New Roman" pitchFamily="18" charset="0"/>
                <a:cs typeface="Times New Roman" pitchFamily="18" charset="0"/>
              </a:rPr>
              <a:t>      Животное обладает свирепым нравом и охотится преимущественно по ночам, смело вступая в драку с более крупными хищниками.</a:t>
            </a:r>
            <a:endParaRPr lang="ru-RU" sz="2800" dirty="0">
              <a:latin typeface="Times New Roman" pitchFamily="18" charset="0"/>
              <a:cs typeface="Times New Roman" pitchFamily="18" charset="0"/>
            </a:endParaRPr>
          </a:p>
        </p:txBody>
      </p:sp>
      <p:sp>
        <p:nvSpPr>
          <p:cNvPr id="3" name="TextBox 2"/>
          <p:cNvSpPr txBox="1"/>
          <p:nvPr/>
        </p:nvSpPr>
        <p:spPr>
          <a:xfrm>
            <a:off x="1214414" y="428604"/>
            <a:ext cx="7000924"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ТАСМАНИЙСКИЙ ДЬЯВОЛ</a:t>
            </a:r>
            <a:endParaRPr lang="ru-RU" sz="3600" dirty="0">
              <a:latin typeface="Times New Roman" pitchFamily="18" charset="0"/>
              <a:cs typeface="Times New Roman" pitchFamily="18" charset="0"/>
            </a:endParaRPr>
          </a:p>
        </p:txBody>
      </p:sp>
      <p:pic>
        <p:nvPicPr>
          <p:cNvPr id="4" name="Содержимое 3" descr="australia65-1024x678.jpg"/>
          <p:cNvPicPr>
            <a:picLocks noChangeAspect="1"/>
          </p:cNvPicPr>
          <p:nvPr/>
        </p:nvPicPr>
        <p:blipFill>
          <a:blip r:embed="rId2" cstate="print"/>
          <a:srcRect l="28943" t="1403" r="35097"/>
          <a:stretch>
            <a:fillRect/>
          </a:stretch>
        </p:blipFill>
        <p:spPr>
          <a:xfrm>
            <a:off x="5357818" y="1142984"/>
            <a:ext cx="3500462" cy="54641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785794"/>
            <a:ext cx="8501122" cy="1323439"/>
          </a:xfrm>
          <a:prstGeom prst="rect">
            <a:avLst/>
          </a:prstGeom>
          <a:noFill/>
        </p:spPr>
        <p:txBody>
          <a:bodyPr wrap="square" rtlCol="0">
            <a:spAutoFit/>
          </a:bodyPr>
          <a:lstStyle/>
          <a:p>
            <a:r>
              <a:rPr lang="ru-RU" sz="2000" dirty="0" smtClean="0">
                <a:latin typeface="Times New Roman" pitchFamily="18" charset="0"/>
                <a:cs typeface="Times New Roman" pitchFamily="18" charset="0"/>
              </a:rPr>
              <a:t>        Она имеет длинные, красивые перья, которые разворачиваются, как павлиний хвост. Помимо красивого хвоста эту птицу отличает умение подражать определенным звукам . Они могут повторять звуки из окружающей их среды, включая голос человека и даже звук бензопилы.</a:t>
            </a:r>
            <a:endParaRPr lang="ru-RU" sz="2000" dirty="0">
              <a:latin typeface="Times New Roman" pitchFamily="18" charset="0"/>
              <a:cs typeface="Times New Roman" pitchFamily="18" charset="0"/>
            </a:endParaRPr>
          </a:p>
        </p:txBody>
      </p:sp>
      <p:sp>
        <p:nvSpPr>
          <p:cNvPr id="3" name="TextBox 2"/>
          <p:cNvSpPr txBox="1"/>
          <p:nvPr/>
        </p:nvSpPr>
        <p:spPr>
          <a:xfrm>
            <a:off x="1500166" y="214290"/>
            <a:ext cx="5357850" cy="64633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ПТИЦА-ЛИРА</a:t>
            </a:r>
            <a:endParaRPr lang="ru-RU" sz="3600" b="1" dirty="0">
              <a:latin typeface="Times New Roman" pitchFamily="18" charset="0"/>
              <a:cs typeface="Times New Roman" pitchFamily="18" charset="0"/>
            </a:endParaRPr>
          </a:p>
        </p:txBody>
      </p:sp>
      <p:pic>
        <p:nvPicPr>
          <p:cNvPr id="2050" name="Picture 2" descr="Птица-лира"/>
          <p:cNvPicPr>
            <a:picLocks noChangeAspect="1" noChangeArrowheads="1"/>
          </p:cNvPicPr>
          <p:nvPr/>
        </p:nvPicPr>
        <p:blipFill>
          <a:blip r:embed="rId2" cstate="print"/>
          <a:srcRect/>
          <a:stretch>
            <a:fillRect/>
          </a:stretch>
        </p:blipFill>
        <p:spPr bwMode="auto">
          <a:xfrm>
            <a:off x="357158" y="2214554"/>
            <a:ext cx="8433546" cy="45005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285728"/>
            <a:ext cx="7358114" cy="646331"/>
          </a:xfrm>
          <a:prstGeom prst="rect">
            <a:avLst/>
          </a:prstGeom>
          <a:noFill/>
        </p:spPr>
        <p:txBody>
          <a:bodyPr wrap="square" rtlCol="0">
            <a:spAutoFit/>
          </a:bodyPr>
          <a:lstStyle/>
          <a:p>
            <a:pPr algn="ctr"/>
            <a:r>
              <a:rPr lang="ru-RU" sz="3600" b="1" u="sng" dirty="0" smtClean="0">
                <a:solidFill>
                  <a:schemeClr val="tx1">
                    <a:lumMod val="95000"/>
                    <a:lumOff val="5000"/>
                  </a:schemeClr>
                </a:solidFill>
                <a:latin typeface="Times New Roman" pitchFamily="18" charset="0"/>
                <a:cs typeface="Times New Roman" pitchFamily="18" charset="0"/>
              </a:rPr>
              <a:t>ДИНГО</a:t>
            </a:r>
            <a:endParaRPr lang="ru-RU" sz="3600" b="1" u="sng" dirty="0">
              <a:solidFill>
                <a:schemeClr val="tx1">
                  <a:lumMod val="95000"/>
                  <a:lumOff val="5000"/>
                </a:schemeClr>
              </a:solidFill>
              <a:latin typeface="Times New Roman" pitchFamily="18" charset="0"/>
              <a:cs typeface="Times New Roman" pitchFamily="18" charset="0"/>
            </a:endParaRPr>
          </a:p>
        </p:txBody>
      </p:sp>
      <p:sp>
        <p:nvSpPr>
          <p:cNvPr id="5" name="Прямоугольник 4"/>
          <p:cNvSpPr/>
          <p:nvPr/>
        </p:nvSpPr>
        <p:spPr>
          <a:xfrm>
            <a:off x="214282" y="1142984"/>
            <a:ext cx="4357718" cy="5016758"/>
          </a:xfrm>
          <a:prstGeom prst="rect">
            <a:avLst/>
          </a:prstGeom>
        </p:spPr>
        <p:txBody>
          <a:bodyPr wrap="square">
            <a:spAutoFit/>
          </a:bodyPr>
          <a:lstStyle/>
          <a:p>
            <a:r>
              <a:rPr lang="ru-RU" sz="2000" dirty="0" smtClean="0">
                <a:latin typeface="Times New Roman" pitchFamily="18" charset="0"/>
                <a:cs typeface="Times New Roman" pitchFamily="18" charset="0"/>
              </a:rPr>
              <a:t>       Это удивительная дикая собака, найденная в Австралии. Полагают, что собаки динго появились в Австралии благодаря индонезийским морякам около 5000 лет назад. У динго широкий ареал мест обитания, в том числе лесные массивы, леса, пустыни и луговые угодья. </a:t>
            </a:r>
          </a:p>
          <a:p>
            <a:r>
              <a:rPr lang="ru-RU" sz="2000" dirty="0" smtClean="0">
                <a:latin typeface="Times New Roman" pitchFamily="18" charset="0"/>
                <a:cs typeface="Times New Roman" pitchFamily="18" charset="0"/>
              </a:rPr>
              <a:t>    Динго является самым большим наземным хищников Австралии. Они охотятся по одиночку или группами. Группа динго обычно атакует животных больших по размеру, например, кенгуру. </a:t>
            </a:r>
          </a:p>
          <a:p>
            <a:r>
              <a:rPr lang="ru-RU" sz="2000" dirty="0" smtClean="0">
                <a:latin typeface="Times New Roman" pitchFamily="18" charset="0"/>
                <a:cs typeface="Times New Roman" pitchFamily="18" charset="0"/>
              </a:rPr>
              <a:t>     Для общения друг с другом динго используют вой как у волков.</a:t>
            </a:r>
            <a:endParaRPr lang="ru-RU" sz="2000" dirty="0">
              <a:latin typeface="Times New Roman" pitchFamily="18" charset="0"/>
              <a:cs typeface="Times New Roman" pitchFamily="18" charset="0"/>
            </a:endParaRPr>
          </a:p>
        </p:txBody>
      </p:sp>
      <p:pic>
        <p:nvPicPr>
          <p:cNvPr id="3074" name="Picture 2" descr="Динго"/>
          <p:cNvPicPr>
            <a:picLocks noChangeAspect="1" noChangeArrowheads="1"/>
          </p:cNvPicPr>
          <p:nvPr/>
        </p:nvPicPr>
        <p:blipFill>
          <a:blip r:embed="rId2" cstate="print"/>
          <a:srcRect l="27758" r="11387"/>
          <a:stretch>
            <a:fillRect/>
          </a:stretch>
        </p:blipFill>
        <p:spPr bwMode="auto">
          <a:xfrm>
            <a:off x="4500562" y="1142984"/>
            <a:ext cx="4500594" cy="522870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000109"/>
            <a:ext cx="8858312" cy="1938992"/>
          </a:xfrm>
          <a:prstGeom prst="rect">
            <a:avLst/>
          </a:prstGeom>
        </p:spPr>
        <p:txBody>
          <a:bodyPr wrap="square">
            <a:spAutoFit/>
          </a:bodyPr>
          <a:lstStyle/>
          <a:p>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Напоминает ежа, но тело покрыто не только иголками, но и мехом, вытянутая мордочка с длинным языком. </a:t>
            </a:r>
          </a:p>
          <a:p>
            <a:r>
              <a:rPr lang="ru-RU" sz="2000" dirty="0" smtClean="0">
                <a:latin typeface="Times New Roman" pitchFamily="18" charset="0"/>
                <a:cs typeface="Times New Roman" pitchFamily="18" charset="0"/>
              </a:rPr>
              <a:t>     Ехидны – единственный вид млекопитающих, который размножается с помощью откладывания яиц. Как система защиты работает ее способность быстро зарываться под землю с помощью сильных конечностей и крепких когтей.</a:t>
            </a:r>
            <a:endParaRPr lang="ru-RU" sz="2000" dirty="0">
              <a:latin typeface="Times New Roman" pitchFamily="18" charset="0"/>
              <a:cs typeface="Times New Roman" pitchFamily="18" charset="0"/>
            </a:endParaRPr>
          </a:p>
        </p:txBody>
      </p:sp>
      <p:sp>
        <p:nvSpPr>
          <p:cNvPr id="3" name="TextBox 2"/>
          <p:cNvSpPr txBox="1"/>
          <p:nvPr/>
        </p:nvSpPr>
        <p:spPr>
          <a:xfrm>
            <a:off x="2571736" y="285728"/>
            <a:ext cx="3000396" cy="646331"/>
          </a:xfrm>
          <a:prstGeom prst="rect">
            <a:avLst/>
          </a:prstGeom>
          <a:noFill/>
        </p:spPr>
        <p:txBody>
          <a:bodyPr wrap="square" rtlCol="0">
            <a:spAutoFit/>
          </a:bodyPr>
          <a:lstStyle/>
          <a:p>
            <a:pPr algn="ctr"/>
            <a:r>
              <a:rPr lang="ru-RU" sz="3600" b="1" u="sng" dirty="0" smtClean="0">
                <a:latin typeface="Times New Roman" pitchFamily="18" charset="0"/>
                <a:cs typeface="Times New Roman" pitchFamily="18" charset="0"/>
              </a:rPr>
              <a:t>ЕХИДНА</a:t>
            </a:r>
            <a:endParaRPr lang="ru-RU" sz="3600" b="1" u="sng" dirty="0">
              <a:latin typeface="Times New Roman" pitchFamily="18" charset="0"/>
              <a:cs typeface="Times New Roman" pitchFamily="18" charset="0"/>
            </a:endParaRPr>
          </a:p>
        </p:txBody>
      </p:sp>
      <p:pic>
        <p:nvPicPr>
          <p:cNvPr id="4" name="Содержимое 3" descr="australia68-1024x682.jpg"/>
          <p:cNvPicPr>
            <a:picLocks noChangeAspect="1"/>
          </p:cNvPicPr>
          <p:nvPr/>
        </p:nvPicPr>
        <p:blipFill>
          <a:blip r:embed="rId2" cstate="print"/>
          <a:stretch>
            <a:fillRect/>
          </a:stretch>
        </p:blipFill>
        <p:spPr>
          <a:xfrm>
            <a:off x="1071537" y="2714620"/>
            <a:ext cx="6820655" cy="38576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785794"/>
            <a:ext cx="8858312" cy="1323439"/>
          </a:xfrm>
          <a:prstGeom prst="rect">
            <a:avLst/>
          </a:prstGeom>
        </p:spPr>
        <p:txBody>
          <a:bodyPr wrap="square">
            <a:spAutoFit/>
          </a:bodyPr>
          <a:lstStyle/>
          <a:p>
            <a:r>
              <a:rPr lang="ru-RU" sz="2000" dirty="0" smtClean="0">
                <a:latin typeface="Times New Roman" pitchFamily="18" charset="0"/>
                <a:cs typeface="Times New Roman" pitchFamily="18" charset="0"/>
              </a:rPr>
              <a:t>  Млекопитающее откладывает яйца в скорлупе и даже высиживает их в гнезде около 10 суток, после чего вскармливает голых и слепых птенцов молоком. Утконос свободно плавает благодаря обтекаемой форме тела и наличию перепонок на лапах. Питается ракообразными и мелкой рыбой.</a:t>
            </a:r>
            <a:endParaRPr lang="ru-RU" sz="2000" dirty="0">
              <a:latin typeface="Times New Roman" pitchFamily="18" charset="0"/>
              <a:cs typeface="Times New Roman" pitchFamily="18" charset="0"/>
            </a:endParaRPr>
          </a:p>
        </p:txBody>
      </p:sp>
      <p:sp>
        <p:nvSpPr>
          <p:cNvPr id="3" name="TextBox 2"/>
          <p:cNvSpPr txBox="1"/>
          <p:nvPr/>
        </p:nvSpPr>
        <p:spPr>
          <a:xfrm>
            <a:off x="1285852" y="142852"/>
            <a:ext cx="6643734" cy="646331"/>
          </a:xfrm>
          <a:prstGeom prst="rect">
            <a:avLst/>
          </a:prstGeom>
          <a:noFill/>
        </p:spPr>
        <p:txBody>
          <a:bodyPr wrap="square" rtlCol="0">
            <a:spAutoFit/>
          </a:bodyPr>
          <a:lstStyle/>
          <a:p>
            <a:pPr algn="ctr"/>
            <a:r>
              <a:rPr lang="ru-RU" sz="3600" b="1" u="sng" dirty="0" smtClean="0">
                <a:solidFill>
                  <a:schemeClr val="tx1">
                    <a:lumMod val="95000"/>
                    <a:lumOff val="5000"/>
                  </a:schemeClr>
                </a:solidFill>
                <a:latin typeface="Times New Roman" pitchFamily="18" charset="0"/>
                <a:cs typeface="Times New Roman" pitchFamily="18" charset="0"/>
              </a:rPr>
              <a:t>УТКОНОС</a:t>
            </a:r>
            <a:endParaRPr lang="ru-RU" sz="3600" b="1" u="sng" dirty="0">
              <a:solidFill>
                <a:schemeClr val="tx1">
                  <a:lumMod val="95000"/>
                  <a:lumOff val="5000"/>
                </a:schemeClr>
              </a:solidFill>
              <a:latin typeface="Times New Roman" pitchFamily="18" charset="0"/>
              <a:cs typeface="Times New Roman" pitchFamily="18" charset="0"/>
            </a:endParaRPr>
          </a:p>
        </p:txBody>
      </p:sp>
      <p:sp>
        <p:nvSpPr>
          <p:cNvPr id="41986" name="AutoShape 2" descr="Утконо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Утконо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Утконо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992" name="Picture 8" descr="https://avatars.mds.yandex.net/get-pdb/1551019/d2bc133d-f7a6-46a8-81a3-9ea27fa78a96/s1200?webp=false"/>
          <p:cNvPicPr>
            <a:picLocks noChangeAspect="1" noChangeArrowheads="1"/>
          </p:cNvPicPr>
          <p:nvPr/>
        </p:nvPicPr>
        <p:blipFill>
          <a:blip r:embed="rId2" cstate="print"/>
          <a:srcRect/>
          <a:stretch>
            <a:fillRect/>
          </a:stretch>
        </p:blipFill>
        <p:spPr bwMode="auto">
          <a:xfrm>
            <a:off x="1000100" y="2143116"/>
            <a:ext cx="6929486" cy="461388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572009"/>
            <a:ext cx="8643998" cy="2246769"/>
          </a:xfrm>
          <a:prstGeom prst="rect">
            <a:avLst/>
          </a:prstGeom>
        </p:spPr>
        <p:txBody>
          <a:bodyPr wrap="square">
            <a:spAutoFit/>
          </a:bodyPr>
          <a:lstStyle/>
          <a:p>
            <a:r>
              <a:rPr lang="ru-RU" sz="2000" dirty="0" smtClean="0">
                <a:latin typeface="Times New Roman" pitchFamily="18" charset="0"/>
                <a:cs typeface="Times New Roman" pitchFamily="18" charset="0"/>
              </a:rPr>
              <a:t>        Из названия можно понять, что буйвол был завезен на материк. Он отлично прижился и расплодился по всей северной части. </a:t>
            </a:r>
          </a:p>
          <a:p>
            <a:r>
              <a:rPr lang="ru-RU" sz="2000" dirty="0" smtClean="0">
                <a:latin typeface="Times New Roman" pitchFamily="18" charset="0"/>
                <a:cs typeface="Times New Roman" pitchFamily="18" charset="0"/>
              </a:rPr>
              <a:t>       Это крупное, травоядное животное, которое имеет длинные прямые рога, завернутые назад. При этом самец имеет более длинные рога на целых 2 метра. </a:t>
            </a:r>
          </a:p>
          <a:p>
            <a:r>
              <a:rPr lang="ru-RU" sz="2000" dirty="0" smtClean="0">
                <a:latin typeface="Times New Roman" pitchFamily="18" charset="0"/>
                <a:cs typeface="Times New Roman" pitchFamily="18" charset="0"/>
              </a:rPr>
              <a:t>      Буйволы вредят флоре Австралии, они поедают крупные гектары травяного покрова, не оставляя от него и следа.</a:t>
            </a:r>
            <a:endParaRPr lang="ru-RU" sz="2000" dirty="0">
              <a:latin typeface="Times New Roman" pitchFamily="18" charset="0"/>
              <a:cs typeface="Times New Roman" pitchFamily="18" charset="0"/>
            </a:endParaRPr>
          </a:p>
        </p:txBody>
      </p:sp>
      <p:sp>
        <p:nvSpPr>
          <p:cNvPr id="3" name="TextBox 2"/>
          <p:cNvSpPr txBox="1"/>
          <p:nvPr/>
        </p:nvSpPr>
        <p:spPr>
          <a:xfrm>
            <a:off x="857224" y="0"/>
            <a:ext cx="7143800" cy="646331"/>
          </a:xfrm>
          <a:prstGeom prst="rect">
            <a:avLst/>
          </a:prstGeom>
          <a:noFill/>
        </p:spPr>
        <p:txBody>
          <a:bodyPr wrap="square" rtlCol="0">
            <a:spAutoFit/>
          </a:bodyPr>
          <a:lstStyle/>
          <a:p>
            <a:pPr algn="ctr"/>
            <a:r>
              <a:rPr lang="ru-RU" sz="3600" b="1" u="sng" dirty="0" smtClean="0">
                <a:solidFill>
                  <a:schemeClr val="tx1">
                    <a:lumMod val="95000"/>
                    <a:lumOff val="5000"/>
                  </a:schemeClr>
                </a:solidFill>
                <a:latin typeface="Times New Roman" pitchFamily="18" charset="0"/>
                <a:cs typeface="Times New Roman" pitchFamily="18" charset="0"/>
              </a:rPr>
              <a:t>АЗИАТСКИЙ БУЙВОЛ</a:t>
            </a:r>
            <a:endParaRPr lang="ru-RU" sz="3600" b="1" u="sng" dirty="0">
              <a:solidFill>
                <a:schemeClr val="tx1">
                  <a:lumMod val="95000"/>
                  <a:lumOff val="5000"/>
                </a:schemeClr>
              </a:solidFill>
              <a:latin typeface="Times New Roman" pitchFamily="18" charset="0"/>
              <a:cs typeface="Times New Roman" pitchFamily="18" charset="0"/>
            </a:endParaRPr>
          </a:p>
        </p:txBody>
      </p:sp>
      <p:pic>
        <p:nvPicPr>
          <p:cNvPr id="4" name="Содержимое 3" descr="australia61.jpg"/>
          <p:cNvPicPr>
            <a:picLocks noChangeAspect="1"/>
          </p:cNvPicPr>
          <p:nvPr/>
        </p:nvPicPr>
        <p:blipFill>
          <a:blip r:embed="rId2" cstate="print"/>
          <a:stretch>
            <a:fillRect/>
          </a:stretch>
        </p:blipFill>
        <p:spPr>
          <a:xfrm>
            <a:off x="1357290" y="714356"/>
            <a:ext cx="6510600" cy="380265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04832"/>
          </a:xfrm>
        </p:spPr>
        <p:txBody>
          <a:bodyPr/>
          <a:lstStyle/>
          <a:p>
            <a:pPr algn="ctr"/>
            <a:r>
              <a:rPr lang="ru-RU" dirty="0" smtClean="0"/>
              <a:t> </a:t>
            </a:r>
            <a:r>
              <a:rPr lang="ru-RU" b="1" u="sng" dirty="0" smtClean="0">
                <a:solidFill>
                  <a:schemeClr val="tx1">
                    <a:lumMod val="95000"/>
                    <a:lumOff val="5000"/>
                  </a:schemeClr>
                </a:solidFill>
                <a:latin typeface="Times New Roman" pitchFamily="18" charset="0"/>
                <a:cs typeface="Times New Roman" pitchFamily="18" charset="0"/>
              </a:rPr>
              <a:t>ЛИСТВЕННЫЙ МОРСКОЙ ДРАКОН</a:t>
            </a:r>
            <a:endParaRPr lang="ru-RU" b="1" u="sng" dirty="0">
              <a:solidFill>
                <a:schemeClr val="tx1">
                  <a:lumMod val="95000"/>
                  <a:lumOff val="5000"/>
                </a:schemeClr>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928670"/>
            <a:ext cx="8858312" cy="5228290"/>
          </a:xfrm>
        </p:spPr>
        <p:txBody>
          <a:bodyPr>
            <a:normAutofit/>
          </a:bodyPr>
          <a:lstStyle/>
          <a:p>
            <a:r>
              <a:rPr lang="ru-RU" sz="2000" dirty="0" smtClean="0">
                <a:latin typeface="Times New Roman" pitchFamily="18" charset="0"/>
                <a:cs typeface="Times New Roman" pitchFamily="18" charset="0"/>
              </a:rPr>
              <a:t>           Это морская рыба, родственник морского конька, живет в водах, омывающих южную и западную Австралию, чаще на мелководье. Отростки головы и тела, похожие на листья, служат в основном для маскировки. Плавает он с помощью грудного плавника, расположенного на гребне шеи, и спинного плавника в районе кончика хвоста. Его плавники полностью прозрачны. Вырастает до 45 см. Лиственный морской дракон – символ и официальная эмблема Южной Австралии</a:t>
            </a:r>
            <a:r>
              <a:rPr lang="ru-RU" dirty="0" smtClean="0"/>
              <a:t>.</a:t>
            </a:r>
            <a:endParaRPr lang="ru-RU" dirty="0"/>
          </a:p>
        </p:txBody>
      </p:sp>
      <p:pic>
        <p:nvPicPr>
          <p:cNvPr id="29698" name="Picture 2" descr="Лиственный морской дракон"/>
          <p:cNvPicPr>
            <a:picLocks noChangeAspect="1" noChangeArrowheads="1"/>
          </p:cNvPicPr>
          <p:nvPr/>
        </p:nvPicPr>
        <p:blipFill>
          <a:blip r:embed="rId2" cstate="print"/>
          <a:srcRect l="1416" t="12392" r="2280" b="15027"/>
          <a:stretch>
            <a:fillRect/>
          </a:stretch>
        </p:blipFill>
        <p:spPr bwMode="auto">
          <a:xfrm>
            <a:off x="1500166" y="3214686"/>
            <a:ext cx="5786478" cy="348890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2400"/>
            <a:ext cx="8229600" cy="776288"/>
          </a:xfrm>
        </p:spPr>
        <p:txBody>
          <a:bodyPr/>
          <a:lstStyle/>
          <a:p>
            <a:pPr algn="ctr"/>
            <a:r>
              <a:rPr lang="ru-RU" b="1" u="sng" dirty="0" smtClean="0">
                <a:solidFill>
                  <a:schemeClr val="tx1">
                    <a:lumMod val="95000"/>
                    <a:lumOff val="5000"/>
                  </a:schemeClr>
                </a:solidFill>
                <a:latin typeface="Times New Roman" pitchFamily="18" charset="0"/>
                <a:cs typeface="Times New Roman" pitchFamily="18" charset="0"/>
              </a:rPr>
              <a:t>ПУСТЫННАЯ ЛЯГУШКА</a:t>
            </a:r>
            <a:r>
              <a:rPr lang="ru-RU" u="sng" dirty="0" smtClean="0">
                <a:solidFill>
                  <a:schemeClr val="tx1">
                    <a:lumMod val="95000"/>
                    <a:lumOff val="5000"/>
                  </a:schemeClr>
                </a:solidFill>
                <a:latin typeface="Times New Roman" pitchFamily="18" charset="0"/>
                <a:cs typeface="Times New Roman" pitchFamily="18" charset="0"/>
              </a:rPr>
              <a:t>.</a:t>
            </a:r>
            <a:r>
              <a:rPr lang="ru-RU" dirty="0" smtClean="0"/>
              <a:t> </a:t>
            </a:r>
            <a:endParaRPr lang="ru-RU" dirty="0"/>
          </a:p>
        </p:txBody>
      </p:sp>
      <p:sp>
        <p:nvSpPr>
          <p:cNvPr id="6" name="Прямоугольник 5"/>
          <p:cNvSpPr/>
          <p:nvPr/>
        </p:nvSpPr>
        <p:spPr>
          <a:xfrm>
            <a:off x="214282" y="1000108"/>
            <a:ext cx="8786874" cy="1569660"/>
          </a:xfrm>
          <a:prstGeom prst="rect">
            <a:avLst/>
          </a:prstGeom>
        </p:spPr>
        <p:txBody>
          <a:bodyPr wrap="square">
            <a:spAutoFit/>
          </a:bodyPr>
          <a:lstStyle/>
          <a:p>
            <a:pPr fontAlgn="base"/>
            <a:r>
              <a:rPr lang="ru-RU" sz="2000" dirty="0" smtClean="0">
                <a:latin typeface="Times New Roman" pitchFamily="18" charset="0"/>
                <a:cs typeface="Times New Roman" pitchFamily="18" charset="0"/>
              </a:rPr>
              <a:t>       Уникальное земноводное за тысячелетия умудрилось адаптироваться к суровому пустынному климату. Лягушка способна накопить в своем организме достаточно жидкости, чтобы просидеть в засушливом иле до 5 лет без воды.</a:t>
            </a:r>
          </a:p>
          <a:p>
            <a:r>
              <a:rPr lang="ru-RU" dirty="0" smtClean="0"/>
              <a:t/>
            </a:r>
            <a:br>
              <a:rPr lang="ru-RU" dirty="0" smtClean="0"/>
            </a:br>
            <a:endParaRPr lang="ru-RU" dirty="0"/>
          </a:p>
        </p:txBody>
      </p:sp>
      <p:pic>
        <p:nvPicPr>
          <p:cNvPr id="5122" name="Picture 2" descr="https://businessvisit.com.ua/wp-content/uploads/2016/08/Avstralijskaya-lyagushka.jpg"/>
          <p:cNvPicPr>
            <a:picLocks noChangeAspect="1" noChangeArrowheads="1"/>
          </p:cNvPicPr>
          <p:nvPr/>
        </p:nvPicPr>
        <p:blipFill>
          <a:blip r:embed="rId2" cstate="print"/>
          <a:srcRect/>
          <a:stretch>
            <a:fillRect/>
          </a:stretch>
        </p:blipFill>
        <p:spPr bwMode="auto">
          <a:xfrm>
            <a:off x="1142976" y="2000240"/>
            <a:ext cx="6915096" cy="464347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857232"/>
            <a:ext cx="8786874" cy="1015663"/>
          </a:xfrm>
          <a:prstGeom prst="rect">
            <a:avLst/>
          </a:prstGeom>
        </p:spPr>
        <p:txBody>
          <a:bodyPr wrap="square">
            <a:spAutoFit/>
          </a:bodyPr>
          <a:lstStyle/>
          <a:p>
            <a:r>
              <a:rPr lang="ru-RU" sz="2000" dirty="0" smtClean="0">
                <a:latin typeface="Times New Roman" pitchFamily="18" charset="0"/>
                <a:cs typeface="Times New Roman" pitchFamily="18" charset="0"/>
              </a:rPr>
              <a:t>         В лесной части саванны можно встретить этого мелкого грызуна, который способен планировать на расстояния в несколько десятков метров. Питаются летяги в основном мелкими насекомыми, нектаром и растениями.</a:t>
            </a:r>
            <a:endParaRPr lang="ru-RU" sz="2000" dirty="0">
              <a:latin typeface="Times New Roman" pitchFamily="18" charset="0"/>
              <a:cs typeface="Times New Roman" pitchFamily="18" charset="0"/>
            </a:endParaRPr>
          </a:p>
        </p:txBody>
      </p:sp>
      <p:sp>
        <p:nvSpPr>
          <p:cNvPr id="3" name="Прямоугольник 2"/>
          <p:cNvSpPr/>
          <p:nvPr/>
        </p:nvSpPr>
        <p:spPr>
          <a:xfrm>
            <a:off x="1285852" y="142852"/>
            <a:ext cx="6572296" cy="646331"/>
          </a:xfrm>
          <a:prstGeom prst="rect">
            <a:avLst/>
          </a:prstGeom>
        </p:spPr>
        <p:txBody>
          <a:bodyPr wrap="square">
            <a:spAutoFit/>
          </a:bodyPr>
          <a:lstStyle/>
          <a:p>
            <a:pPr algn="ctr"/>
            <a:r>
              <a:rPr lang="ru-RU" sz="3600" b="1" u="sng" dirty="0" smtClean="0">
                <a:latin typeface="Times New Roman" pitchFamily="18" charset="0"/>
                <a:cs typeface="Times New Roman" pitchFamily="18" charset="0"/>
              </a:rPr>
              <a:t>СУМЧАТЫЕ ЛЕТЯГИ</a:t>
            </a:r>
            <a:endParaRPr lang="ru-RU" sz="3600" b="1" u="sng" dirty="0">
              <a:latin typeface="Times New Roman" pitchFamily="18" charset="0"/>
              <a:cs typeface="Times New Roman" pitchFamily="18" charset="0"/>
            </a:endParaRPr>
          </a:p>
        </p:txBody>
      </p:sp>
      <p:pic>
        <p:nvPicPr>
          <p:cNvPr id="46082" name="Picture 2" descr="http://s3.fotokto.ru/concurs/photo/full/10/109008.jpg"/>
          <p:cNvPicPr>
            <a:picLocks noChangeAspect="1" noChangeArrowheads="1"/>
          </p:cNvPicPr>
          <p:nvPr/>
        </p:nvPicPr>
        <p:blipFill>
          <a:blip r:embed="rId2" cstate="print"/>
          <a:srcRect/>
          <a:stretch>
            <a:fillRect/>
          </a:stretch>
        </p:blipFill>
        <p:spPr bwMode="auto">
          <a:xfrm>
            <a:off x="928662" y="1928802"/>
            <a:ext cx="7215238" cy="481015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1559446633_funny-animals.jpg"/>
          <p:cNvPicPr>
            <a:picLocks noGrp="1" noChangeAspect="1"/>
          </p:cNvPicPr>
          <p:nvPr>
            <p:ph sz="quarter" idx="1"/>
          </p:nvPr>
        </p:nvPicPr>
        <p:blipFill>
          <a:blip r:embed="rId2" cstate="print"/>
          <a:stretch>
            <a:fillRect/>
          </a:stretch>
        </p:blipFill>
        <p:spPr>
          <a:xfrm>
            <a:off x="0" y="0"/>
            <a:ext cx="9097595" cy="6858000"/>
          </a:xfrm>
        </p:spPr>
      </p:pic>
      <p:sp>
        <p:nvSpPr>
          <p:cNvPr id="5" name="TextBox 4"/>
          <p:cNvSpPr txBox="1"/>
          <p:nvPr/>
        </p:nvSpPr>
        <p:spPr>
          <a:xfrm>
            <a:off x="1857356" y="1000109"/>
            <a:ext cx="5572164" cy="4893647"/>
          </a:xfrm>
          <a:prstGeom prst="rect">
            <a:avLst/>
          </a:prstGeom>
          <a:noFill/>
        </p:spPr>
        <p:txBody>
          <a:bodyPr wrap="square" rtlCol="0">
            <a:spAutoFit/>
          </a:bodyPr>
          <a:lstStyle/>
          <a:p>
            <a:r>
              <a:rPr lang="ru-RU" sz="2400" dirty="0" smtClean="0">
                <a:latin typeface="Times New Roman" pitchFamily="18" charset="0"/>
                <a:cs typeface="Times New Roman" pitchFamily="18" charset="0"/>
              </a:rPr>
              <a:t>            Австралия хоть и самый маленький материк на планете земля, но содержит 10% всей фауны планеты. </a:t>
            </a:r>
          </a:p>
          <a:p>
            <a:r>
              <a:rPr lang="ru-RU" sz="2400" dirty="0" smtClean="0">
                <a:latin typeface="Times New Roman" pitchFamily="18" charset="0"/>
                <a:cs typeface="Times New Roman" pitchFamily="18" charset="0"/>
              </a:rPr>
              <a:t>           Животные, обитающие в данной части планеты очень необычны и разнообразны. Есть те, что нам знакомы с детского возраста, а ест и те, о которых мы даже не слышали. Так и статистика гласит, что 80% обитателей Австралии существуют лишь на этом материке.</a:t>
            </a:r>
          </a:p>
          <a:p>
            <a:r>
              <a:rPr lang="ru-RU" sz="2400" dirty="0" smtClean="0">
                <a:latin typeface="Times New Roman" pitchFamily="18" charset="0"/>
                <a:cs typeface="Times New Roman" pitchFamily="18" charset="0"/>
              </a:rPr>
              <a:t>          Разнообразными видами фауны может похвастаться не только земля, но и вода.</a:t>
            </a:r>
            <a:endParaRPr lang="ru-RU"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64" y="285728"/>
            <a:ext cx="3357586" cy="646331"/>
          </a:xfrm>
          <a:prstGeom prst="rect">
            <a:avLst/>
          </a:prstGeom>
        </p:spPr>
        <p:txBody>
          <a:bodyPr wrap="square">
            <a:spAutoFit/>
          </a:bodyPr>
          <a:lstStyle/>
          <a:p>
            <a:pPr algn="ctr"/>
            <a:r>
              <a:rPr lang="ru-RU" sz="3600" b="1" u="sng" dirty="0" smtClean="0">
                <a:latin typeface="Times New Roman" pitchFamily="18" charset="0"/>
                <a:cs typeface="Times New Roman" pitchFamily="18" charset="0"/>
              </a:rPr>
              <a:t>КИВИ</a:t>
            </a:r>
            <a:r>
              <a:rPr lang="ru-RU" sz="3600" u="sng" dirty="0" smtClean="0">
                <a:latin typeface="Times New Roman" pitchFamily="18" charset="0"/>
                <a:cs typeface="Times New Roman" pitchFamily="18" charset="0"/>
              </a:rPr>
              <a:t>.</a:t>
            </a:r>
            <a:endParaRPr lang="ru-RU" sz="3600" u="sng" dirty="0">
              <a:latin typeface="Times New Roman" pitchFamily="18" charset="0"/>
              <a:cs typeface="Times New Roman" pitchFamily="18" charset="0"/>
            </a:endParaRPr>
          </a:p>
        </p:txBody>
      </p:sp>
      <p:sp>
        <p:nvSpPr>
          <p:cNvPr id="3" name="Прямоугольник 2"/>
          <p:cNvSpPr/>
          <p:nvPr/>
        </p:nvSpPr>
        <p:spPr>
          <a:xfrm>
            <a:off x="214282" y="1285860"/>
            <a:ext cx="4143404" cy="4524315"/>
          </a:xfrm>
          <a:prstGeom prst="rect">
            <a:avLst/>
          </a:prstGeom>
        </p:spPr>
        <p:txBody>
          <a:bodyPr wrap="square">
            <a:spAutoFit/>
          </a:bodyPr>
          <a:lstStyle/>
          <a:p>
            <a:r>
              <a:rPr lang="ru-RU" sz="2400" dirty="0" smtClean="0">
                <a:latin typeface="Times New Roman" pitchFamily="18" charset="0"/>
                <a:cs typeface="Times New Roman" pitchFamily="18" charset="0"/>
              </a:rPr>
              <a:t>   Редкий вымирающий вид птицы. Нелетающая киви получило свое название из-за короткого шерстистого покрова, что делает ее внешне похожей на одноименный фрукт. Крылья у киви крохотные и атрофированные, поэтому она передвигается по земле, питаясь с помощью длинного клюва насекомыми и кореньями.</a:t>
            </a:r>
            <a:endParaRPr lang="ru-RU" sz="2400" dirty="0">
              <a:latin typeface="Times New Roman" pitchFamily="18" charset="0"/>
              <a:cs typeface="Times New Roman" pitchFamily="18" charset="0"/>
            </a:endParaRPr>
          </a:p>
        </p:txBody>
      </p:sp>
      <p:pic>
        <p:nvPicPr>
          <p:cNvPr id="47106" name="Picture 2" descr="https://cs11.pikabu.ru/post_img/2018/09/01/10/153581825256330613.jpg"/>
          <p:cNvPicPr>
            <a:picLocks noChangeAspect="1" noChangeArrowheads="1"/>
          </p:cNvPicPr>
          <p:nvPr/>
        </p:nvPicPr>
        <p:blipFill>
          <a:blip r:embed="rId2" cstate="print"/>
          <a:srcRect l="32660" t="3395" r="10848"/>
          <a:stretch>
            <a:fillRect/>
          </a:stretch>
        </p:blipFill>
        <p:spPr bwMode="auto">
          <a:xfrm>
            <a:off x="4357685" y="1357298"/>
            <a:ext cx="4659565" cy="414340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04832"/>
          </a:xfrm>
        </p:spPr>
        <p:txBody>
          <a:bodyPr>
            <a:normAutofit/>
          </a:bodyPr>
          <a:lstStyle/>
          <a:p>
            <a:pPr algn="ctr"/>
            <a:r>
              <a:rPr lang="ru-RU" sz="3600" b="1" u="sng" dirty="0" smtClean="0">
                <a:solidFill>
                  <a:schemeClr val="tx1"/>
                </a:solidFill>
                <a:latin typeface="Times New Roman" pitchFamily="18" charset="0"/>
                <a:cs typeface="Times New Roman" pitchFamily="18" charset="0"/>
              </a:rPr>
              <a:t>ГУЛЬДОВА АМАДИНА</a:t>
            </a:r>
            <a:endParaRPr lang="ru-RU" sz="3600" b="1" u="sng" dirty="0">
              <a:solidFill>
                <a:schemeClr val="tx1"/>
              </a:solidFill>
              <a:latin typeface="Times New Roman" pitchFamily="18" charset="0"/>
              <a:cs typeface="Times New Roman" pitchFamily="18" charset="0"/>
            </a:endParaRPr>
          </a:p>
        </p:txBody>
      </p:sp>
      <p:sp>
        <p:nvSpPr>
          <p:cNvPr id="5" name="Содержимое 4"/>
          <p:cNvSpPr>
            <a:spLocks noGrp="1"/>
          </p:cNvSpPr>
          <p:nvPr>
            <p:ph sz="quarter" idx="1"/>
          </p:nvPr>
        </p:nvSpPr>
        <p:spPr>
          <a:xfrm>
            <a:off x="457200" y="1000108"/>
            <a:ext cx="8229600" cy="5156852"/>
          </a:xfrm>
        </p:spPr>
        <p:txBody>
          <a:bodyPr>
            <a:normAutofit/>
          </a:bodyPr>
          <a:lstStyle/>
          <a:p>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Гульдовы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амадины</a:t>
            </a:r>
            <a:r>
              <a:rPr lang="ru-RU" sz="1800" dirty="0" smtClean="0">
                <a:latin typeface="Times New Roman" pitchFamily="18" charset="0"/>
                <a:cs typeface="Times New Roman" pitchFamily="18" charset="0"/>
              </a:rPr>
              <a:t> - очень красочные птицы, чьё оперение головы может сильно варьироваться. В дикой природе встречаются черно-, красно- и желтоголовые варианты. </a:t>
            </a:r>
          </a:p>
          <a:p>
            <a:r>
              <a:rPr lang="ru-RU" sz="1800" dirty="0" smtClean="0">
                <a:latin typeface="Times New Roman" pitchFamily="18" charset="0"/>
                <a:cs typeface="Times New Roman" pitchFamily="18" charset="0"/>
              </a:rPr>
              <a:t>     В природе </a:t>
            </a:r>
            <a:r>
              <a:rPr lang="ru-RU" sz="1800" dirty="0" err="1" smtClean="0">
                <a:latin typeface="Times New Roman" pitchFamily="18" charset="0"/>
                <a:cs typeface="Times New Roman" pitchFamily="18" charset="0"/>
              </a:rPr>
              <a:t>амадины</a:t>
            </a:r>
            <a:r>
              <a:rPr lang="ru-RU" sz="1800" dirty="0" smtClean="0">
                <a:latin typeface="Times New Roman" pitchFamily="18" charset="0"/>
                <a:cs typeface="Times New Roman" pitchFamily="18" charset="0"/>
              </a:rPr>
              <a:t> живут стаями, они часто общаются между собой, издавая специфические звуки. </a:t>
            </a:r>
          </a:p>
          <a:p>
            <a:r>
              <a:rPr lang="ru-RU" sz="1800" dirty="0" smtClean="0">
                <a:latin typeface="Times New Roman" pitchFamily="18" charset="0"/>
                <a:cs typeface="Times New Roman" pitchFamily="18" charset="0"/>
              </a:rPr>
              <a:t>     В рацион питания </a:t>
            </a:r>
            <a:r>
              <a:rPr lang="ru-RU" sz="1800" dirty="0" err="1" smtClean="0">
                <a:latin typeface="Times New Roman" pitchFamily="18" charset="0"/>
                <a:cs typeface="Times New Roman" pitchFamily="18" charset="0"/>
              </a:rPr>
              <a:t>амадин</a:t>
            </a:r>
            <a:r>
              <a:rPr lang="ru-RU" sz="1800" dirty="0" smtClean="0">
                <a:latin typeface="Times New Roman" pitchFamily="18" charset="0"/>
                <a:cs typeface="Times New Roman" pitchFamily="18" charset="0"/>
              </a:rPr>
              <a:t> входят семена от разных трав.</a:t>
            </a:r>
            <a:endParaRPr lang="ru-RU" sz="1800" dirty="0">
              <a:latin typeface="Times New Roman" pitchFamily="18" charset="0"/>
              <a:cs typeface="Times New Roman" pitchFamily="18" charset="0"/>
            </a:endParaRPr>
          </a:p>
        </p:txBody>
      </p:sp>
      <p:pic>
        <p:nvPicPr>
          <p:cNvPr id="2050" name="Picture 2" descr="https://avatars.mds.yandex.net/get-pdb/879261/64f73533-6196-405a-8bb5-f4def56d871b/s1200"/>
          <p:cNvPicPr>
            <a:picLocks noChangeAspect="1" noChangeArrowheads="1"/>
          </p:cNvPicPr>
          <p:nvPr/>
        </p:nvPicPr>
        <p:blipFill>
          <a:blip r:embed="rId2" cstate="print"/>
          <a:srcRect/>
          <a:stretch>
            <a:fillRect/>
          </a:stretch>
        </p:blipFill>
        <p:spPr bwMode="auto">
          <a:xfrm>
            <a:off x="1571604" y="2857496"/>
            <a:ext cx="5857916" cy="389002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215370" cy="707886"/>
          </a:xfrm>
          <a:prstGeom prst="rect">
            <a:avLst/>
          </a:prstGeom>
        </p:spPr>
        <p:txBody>
          <a:bodyPr wrap="square">
            <a:spAutoFit/>
          </a:bodyPr>
          <a:lstStyle/>
          <a:p>
            <a:pPr algn="ctr"/>
            <a:r>
              <a:rPr lang="ru-RU" sz="4000" b="1" u="sng" dirty="0" smtClean="0">
                <a:latin typeface="Times New Roman" pitchFamily="18" charset="0"/>
                <a:cs typeface="Times New Roman" pitchFamily="18" charset="0"/>
              </a:rPr>
              <a:t>ХОБОТНОГОЛОВЫЙ  КУСКУС</a:t>
            </a:r>
            <a:r>
              <a:rPr lang="ru-RU" b="1" dirty="0" smtClean="0"/>
              <a:t> </a:t>
            </a:r>
            <a:endParaRPr lang="ru-RU" b="1" dirty="0"/>
          </a:p>
        </p:txBody>
      </p:sp>
      <p:pic>
        <p:nvPicPr>
          <p:cNvPr id="36866" name="Picture 2" descr="https://businessvisit.com.ua/wp-content/uploads/2016/08/Hobotnogolovyj-kuskus-1.jpg"/>
          <p:cNvPicPr>
            <a:picLocks noChangeAspect="1" noChangeArrowheads="1"/>
          </p:cNvPicPr>
          <p:nvPr/>
        </p:nvPicPr>
        <p:blipFill>
          <a:blip r:embed="rId2" cstate="print"/>
          <a:srcRect l="20357" r="9999"/>
          <a:stretch>
            <a:fillRect/>
          </a:stretch>
        </p:blipFill>
        <p:spPr bwMode="auto">
          <a:xfrm>
            <a:off x="4286248" y="1214422"/>
            <a:ext cx="4643470" cy="4991101"/>
          </a:xfrm>
          <a:prstGeom prst="rect">
            <a:avLst/>
          </a:prstGeom>
          <a:noFill/>
        </p:spPr>
      </p:pic>
      <p:sp>
        <p:nvSpPr>
          <p:cNvPr id="4" name="Прямоугольник 3"/>
          <p:cNvSpPr/>
          <p:nvPr/>
        </p:nvSpPr>
        <p:spPr>
          <a:xfrm>
            <a:off x="357158" y="1714488"/>
            <a:ext cx="3643338" cy="4524315"/>
          </a:xfrm>
          <a:prstGeom prst="rect">
            <a:avLst/>
          </a:prstGeom>
        </p:spPr>
        <p:txBody>
          <a:bodyPr wrap="square">
            <a:spAutoFit/>
          </a:bodyPr>
          <a:lstStyle/>
          <a:p>
            <a:r>
              <a:rPr lang="ru-RU" sz="2400" dirty="0" smtClean="0">
                <a:latin typeface="Times New Roman" pitchFamily="18" charset="0"/>
                <a:cs typeface="Times New Roman" pitchFamily="18" charset="0"/>
              </a:rPr>
              <a:t>     Говорят, что нектар — пища богов, но питаться им научились и некоторые сластены из животного мира. </a:t>
            </a:r>
          </a:p>
          <a:p>
            <a:r>
              <a:rPr lang="ru-RU" sz="2400" dirty="0" smtClean="0">
                <a:latin typeface="Times New Roman" pitchFamily="18" charset="0"/>
                <a:cs typeface="Times New Roman" pitchFamily="18" charset="0"/>
              </a:rPr>
              <a:t>     В пустыне ценится любая пища, поэтому </a:t>
            </a:r>
            <a:r>
              <a:rPr lang="ru-RU" sz="2400" dirty="0" err="1" smtClean="0">
                <a:latin typeface="Times New Roman" pitchFamily="18" charset="0"/>
                <a:cs typeface="Times New Roman" pitchFamily="18" charset="0"/>
              </a:rPr>
              <a:t>хоботноголовий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кускус</a:t>
            </a:r>
            <a:r>
              <a:rPr lang="ru-RU" sz="2400" dirty="0" smtClean="0">
                <a:latin typeface="Times New Roman" pitchFamily="18" charset="0"/>
                <a:cs typeface="Times New Roman" pitchFamily="18" charset="0"/>
              </a:rPr>
              <a:t> питается нектаром. Морда у него удлиненная, а нектар он собирает особыми щеточками.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8501122" cy="707886"/>
          </a:xfrm>
          <a:prstGeom prst="rect">
            <a:avLst/>
          </a:prstGeom>
        </p:spPr>
        <p:txBody>
          <a:bodyPr wrap="square">
            <a:spAutoFit/>
          </a:bodyPr>
          <a:lstStyle/>
          <a:p>
            <a:pPr algn="ctr" fontAlgn="base"/>
            <a:r>
              <a:rPr lang="ru-RU" sz="4000" b="1" u="sng" dirty="0" smtClean="0">
                <a:latin typeface="Times New Roman" pitchFamily="18" charset="0"/>
                <a:cs typeface="Times New Roman" pitchFamily="18" charset="0"/>
              </a:rPr>
              <a:t>КЛИНОХВОСТЫЙ  ОРЁЛ</a:t>
            </a:r>
            <a:endParaRPr lang="ru-RU" sz="4000" b="1" u="sng" dirty="0">
              <a:latin typeface="Times New Roman" pitchFamily="18" charset="0"/>
              <a:cs typeface="Times New Roman" pitchFamily="18" charset="0"/>
            </a:endParaRPr>
          </a:p>
        </p:txBody>
      </p:sp>
      <p:pic>
        <p:nvPicPr>
          <p:cNvPr id="37890" name="Picture 2" descr="Животные Австралии"/>
          <p:cNvPicPr>
            <a:picLocks noChangeAspect="1" noChangeArrowheads="1"/>
          </p:cNvPicPr>
          <p:nvPr/>
        </p:nvPicPr>
        <p:blipFill>
          <a:blip r:embed="rId2" cstate="print"/>
          <a:srcRect/>
          <a:stretch>
            <a:fillRect/>
          </a:stretch>
        </p:blipFill>
        <p:spPr bwMode="auto">
          <a:xfrm>
            <a:off x="285720" y="1643050"/>
            <a:ext cx="4921846" cy="3901743"/>
          </a:xfrm>
          <a:prstGeom prst="rect">
            <a:avLst/>
          </a:prstGeom>
          <a:noFill/>
        </p:spPr>
      </p:pic>
      <p:sp>
        <p:nvSpPr>
          <p:cNvPr id="4" name="Прямоугольник 3"/>
          <p:cNvSpPr/>
          <p:nvPr/>
        </p:nvSpPr>
        <p:spPr>
          <a:xfrm>
            <a:off x="5429256" y="1214422"/>
            <a:ext cx="3571900" cy="4893647"/>
          </a:xfrm>
          <a:prstGeom prst="rect">
            <a:avLst/>
          </a:prstGeom>
        </p:spPr>
        <p:txBody>
          <a:bodyPr wrap="square">
            <a:spAutoFit/>
          </a:bodyPr>
          <a:lstStyle/>
          <a:p>
            <a:pPr fontAlgn="base"/>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Клинохвостый</a:t>
            </a:r>
            <a:r>
              <a:rPr lang="ru-RU" sz="2400" dirty="0" smtClean="0">
                <a:latin typeface="Times New Roman" pitchFamily="18" charset="0"/>
                <a:cs typeface="Times New Roman" pitchFamily="18" charset="0"/>
              </a:rPr>
              <a:t> орёл обитает непосредственно в Австралии, а также в Новой Гвинее и в Тасмании. Это крупный вид орла с размером крыльев до 2,3 метров.</a:t>
            </a:r>
          </a:p>
          <a:p>
            <a:pPr fontAlgn="base"/>
            <a:r>
              <a:rPr lang="ru-RU" sz="2400" dirty="0" smtClean="0">
                <a:latin typeface="Times New Roman" pitchFamily="18" charset="0"/>
                <a:cs typeface="Times New Roman" pitchFamily="18" charset="0"/>
              </a:rPr>
              <a:t>       Охоту совершает, как правило, на небольших животных, но может есть и падаль. Довольно редко охотится на молодых кенгуру или телят.</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7" y="214290"/>
            <a:ext cx="8429684" cy="707886"/>
          </a:xfrm>
          <a:prstGeom prst="rect">
            <a:avLst/>
          </a:prstGeom>
        </p:spPr>
        <p:txBody>
          <a:bodyPr wrap="square">
            <a:spAutoFit/>
          </a:bodyPr>
          <a:lstStyle/>
          <a:p>
            <a:pPr algn="ctr"/>
            <a:r>
              <a:rPr lang="ru-RU" sz="4000" b="1" u="sng" dirty="0" smtClean="0">
                <a:latin typeface="Times New Roman" pitchFamily="18" charset="0"/>
                <a:cs typeface="Times New Roman" pitchFamily="18" charset="0"/>
              </a:rPr>
              <a:t>ТЕРНИСТЫЙ  ДРАКОН</a:t>
            </a:r>
            <a:endParaRPr lang="ru-RU" sz="4000" b="1" u="sng" dirty="0">
              <a:latin typeface="Times New Roman" pitchFamily="18" charset="0"/>
              <a:cs typeface="Times New Roman" pitchFamily="18" charset="0"/>
            </a:endParaRPr>
          </a:p>
        </p:txBody>
      </p:sp>
      <p:pic>
        <p:nvPicPr>
          <p:cNvPr id="38914" name="Picture 2" descr="Молох"/>
          <p:cNvPicPr>
            <a:picLocks noChangeAspect="1" noChangeArrowheads="1"/>
          </p:cNvPicPr>
          <p:nvPr/>
        </p:nvPicPr>
        <p:blipFill>
          <a:blip r:embed="rId2" cstate="print"/>
          <a:srcRect t="11513" r="-1294" b="19407"/>
          <a:stretch>
            <a:fillRect/>
          </a:stretch>
        </p:blipFill>
        <p:spPr bwMode="auto">
          <a:xfrm>
            <a:off x="428596" y="2928934"/>
            <a:ext cx="8473907" cy="3786214"/>
          </a:xfrm>
          <a:prstGeom prst="rect">
            <a:avLst/>
          </a:prstGeom>
          <a:noFill/>
        </p:spPr>
      </p:pic>
      <p:sp>
        <p:nvSpPr>
          <p:cNvPr id="4" name="Прямоугольник 3"/>
          <p:cNvSpPr/>
          <p:nvPr/>
        </p:nvSpPr>
        <p:spPr>
          <a:xfrm>
            <a:off x="357158" y="928671"/>
            <a:ext cx="8286808" cy="7201972"/>
          </a:xfrm>
          <a:prstGeom prst="rect">
            <a:avLst/>
          </a:prstGeom>
        </p:spPr>
        <p:txBody>
          <a:bodyPr wrap="square">
            <a:spAutoFit/>
          </a:bodyPr>
          <a:lstStyle/>
          <a:p>
            <a:r>
              <a:rPr lang="ru-RU" sz="2000" dirty="0" smtClean="0">
                <a:latin typeface="Times New Roman" pitchFamily="18" charset="0"/>
                <a:cs typeface="Times New Roman" pitchFamily="18" charset="0"/>
              </a:rPr>
              <a:t>         Эта </a:t>
            </a:r>
            <a:r>
              <a:rPr lang="ru-RU" sz="2000" dirty="0" err="1" smtClean="0">
                <a:latin typeface="Times New Roman" pitchFamily="18" charset="0"/>
                <a:cs typeface="Times New Roman" pitchFamily="18" charset="0"/>
              </a:rPr>
              <a:t>ящеpица</a:t>
            </a:r>
            <a:r>
              <a:rPr lang="ru-RU" sz="2000" dirty="0" smtClean="0">
                <a:latin typeface="Times New Roman" pitchFamily="18" charset="0"/>
                <a:cs typeface="Times New Roman" pitchFamily="18" charset="0"/>
              </a:rPr>
              <a:t> неповоротлива и очень </a:t>
            </a:r>
            <a:r>
              <a:rPr lang="ru-RU" sz="2000" dirty="0" err="1" smtClean="0">
                <a:latin typeface="Times New Roman" pitchFamily="18" charset="0"/>
                <a:cs typeface="Times New Roman" pitchFamily="18" charset="0"/>
              </a:rPr>
              <a:t>медлителена</a:t>
            </a:r>
            <a:r>
              <a:rPr lang="ru-RU" sz="2000" dirty="0" smtClean="0">
                <a:latin typeface="Times New Roman" pitchFamily="18" charset="0"/>
                <a:cs typeface="Times New Roman" pitchFamily="18" charset="0"/>
              </a:rPr>
              <a:t>. Такая медлительность могла стать губительной для ящерицы, но природа одарила животное тернистой броней, из-за чего рептилия имеет довольно устрашающий внешний вид. С таким камуфляжем, на котором расположено множество шипов, легко позволяют ящерице адаптироваться к условиям пустыни.</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smtClean="0"/>
          </a:p>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59446633_funny-animals.jpg"/>
          <p:cNvPicPr>
            <a:picLocks noChangeAspect="1"/>
          </p:cNvPicPr>
          <p:nvPr/>
        </p:nvPicPr>
        <p:blipFill>
          <a:blip r:embed="rId2" cstate="print"/>
          <a:stretch>
            <a:fillRect/>
          </a:stretch>
        </p:blipFill>
        <p:spPr>
          <a:xfrm>
            <a:off x="0" y="0"/>
            <a:ext cx="9172280" cy="6858000"/>
          </a:xfrm>
          <a:prstGeom prst="rect">
            <a:avLst/>
          </a:prstGeom>
        </p:spPr>
      </p:pic>
      <p:sp>
        <p:nvSpPr>
          <p:cNvPr id="3" name="TextBox 2"/>
          <p:cNvSpPr txBox="1"/>
          <p:nvPr/>
        </p:nvSpPr>
        <p:spPr>
          <a:xfrm>
            <a:off x="2000232" y="1000108"/>
            <a:ext cx="5715040" cy="4401205"/>
          </a:xfrm>
          <a:prstGeom prst="rect">
            <a:avLst/>
          </a:prstGeom>
          <a:noFill/>
        </p:spPr>
        <p:txBody>
          <a:bodyPr wrap="square" rtlCol="0">
            <a:spAutoFit/>
          </a:bodyPr>
          <a:lstStyle/>
          <a:p>
            <a:r>
              <a:rPr lang="ru-RU" sz="2800" dirty="0" smtClean="0">
                <a:latin typeface="Times New Roman" pitchFamily="18" charset="0"/>
                <a:cs typeface="Times New Roman" pitchFamily="18" charset="0"/>
              </a:rPr>
              <a:t>       По подсчетам ученых, на континенте обитает почти 400 видов млекопитающих, более 800 видов птиц, 300 видов ящериц, 140 видов змей, 50 типов морских млекопитающих и два вида крокодилов. Большую часть животных Австралии увидеть в естественных условиях удается не часто.</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59446633_funny-animal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000232" y="642918"/>
            <a:ext cx="5715040" cy="5016758"/>
          </a:xfrm>
          <a:prstGeom prst="rect">
            <a:avLst/>
          </a:prstGeom>
          <a:noFill/>
        </p:spPr>
        <p:txBody>
          <a:bodyPr wrap="square" rtlCol="0">
            <a:spAutoFit/>
          </a:bodyPr>
          <a:lstStyle/>
          <a:p>
            <a:r>
              <a:rPr lang="ru-RU" sz="3200" dirty="0" smtClean="0">
                <a:latin typeface="Times New Roman" pitchFamily="18" charset="0"/>
                <a:cs typeface="Times New Roman" pitchFamily="18" charset="0"/>
              </a:rPr>
              <a:t>       Австралийская фауна разнообразна и включает ряд исчезающих, редких видов. </a:t>
            </a:r>
          </a:p>
          <a:p>
            <a:r>
              <a:rPr lang="ru-RU" sz="3200" dirty="0" smtClean="0">
                <a:latin typeface="Times New Roman" pitchFamily="18" charset="0"/>
                <a:cs typeface="Times New Roman" pitchFamily="18" charset="0"/>
              </a:rPr>
              <a:t>        Именно поэтому на территории активно </a:t>
            </a:r>
            <a:r>
              <a:rPr lang="ru-RU" sz="3200" dirty="0" err="1" smtClean="0">
                <a:latin typeface="Times New Roman" pitchFamily="18" charset="0"/>
                <a:cs typeface="Times New Roman" pitchFamily="18" charset="0"/>
              </a:rPr>
              <a:t>органи-зовываются</a:t>
            </a:r>
            <a:r>
              <a:rPr lang="ru-RU" sz="3200" dirty="0" smtClean="0">
                <a:latin typeface="Times New Roman" pitchFamily="18" charset="0"/>
                <a:cs typeface="Times New Roman" pitchFamily="18" charset="0"/>
              </a:rPr>
              <a:t> национальные парки и заповедники, а Красная книга государства ежегодно пополняется новыми экземплярами.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651986.pn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785918" y="1714488"/>
            <a:ext cx="6286544" cy="2123658"/>
          </a:xfrm>
          <a:prstGeom prst="rect">
            <a:avLst/>
          </a:prstGeom>
          <a:noFill/>
        </p:spPr>
        <p:txBody>
          <a:bodyPr wrap="square" rtlCol="0">
            <a:spAutoFit/>
          </a:bodyPr>
          <a:lstStyle/>
          <a:p>
            <a:pPr algn="ctr"/>
            <a:r>
              <a:rPr lang="ru-RU" sz="6600" dirty="0" smtClean="0">
                <a:effectLst>
                  <a:outerShdw blurRad="38100" dist="38100" dir="2700000" algn="tl">
                    <a:srgbClr val="000000">
                      <a:alpha val="43137"/>
                    </a:srgbClr>
                  </a:outerShdw>
                </a:effectLst>
                <a:latin typeface="Times New Roman" pitchFamily="18" charset="0"/>
                <a:cs typeface="Times New Roman" pitchFamily="18" charset="0"/>
              </a:rPr>
              <a:t>Спасибо </a:t>
            </a:r>
          </a:p>
          <a:p>
            <a:pPr algn="ctr"/>
            <a:r>
              <a:rPr lang="ru-RU" sz="6600" dirty="0" smtClean="0">
                <a:effectLst>
                  <a:outerShdw blurRad="38100" dist="38100" dir="2700000" algn="tl">
                    <a:srgbClr val="000000">
                      <a:alpha val="43137"/>
                    </a:srgbClr>
                  </a:outerShdw>
                </a:effectLst>
                <a:latin typeface="Times New Roman" pitchFamily="18" charset="0"/>
                <a:cs typeface="Times New Roman" pitchFamily="18" charset="0"/>
              </a:rPr>
              <a:t>за внимание!!!</a:t>
            </a:r>
            <a:endParaRPr lang="ru-RU" sz="6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91283052a87263908432bec8d3daf494.gif"/>
          <p:cNvPicPr>
            <a:picLocks noGrp="1" noChangeAspect="1"/>
          </p:cNvPicPr>
          <p:nvPr>
            <p:ph sz="quarter" idx="1"/>
          </p:nvPr>
        </p:nvPicPr>
        <p:blipFill>
          <a:blip r:embed="rId2" cstate="print"/>
          <a:stretch>
            <a:fillRect/>
          </a:stretch>
        </p:blipFill>
        <p:spPr>
          <a:xfrm>
            <a:off x="0" y="0"/>
            <a:ext cx="9190754" cy="6858000"/>
          </a:xfrm>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normAutofit/>
          </a:bodyPr>
          <a:lstStyle/>
          <a:p>
            <a:r>
              <a:rPr lang="ru-RU" dirty="0" smtClean="0"/>
              <a:t/>
            </a:r>
            <a:br>
              <a:rPr lang="ru-RU" dirty="0" smtClean="0"/>
            </a:br>
            <a:endParaRPr lang="ru-RU" dirty="0"/>
          </a:p>
        </p:txBody>
      </p:sp>
      <p:pic>
        <p:nvPicPr>
          <p:cNvPr id="5" name="Рисунок 4" descr="1559446633_funny-animals.jpg"/>
          <p:cNvPicPr>
            <a:picLocks noChangeAspect="1"/>
          </p:cNvPicPr>
          <p:nvPr/>
        </p:nvPicPr>
        <p:blipFill>
          <a:blip r:embed="rId2" cstate="print"/>
          <a:stretch>
            <a:fillRect/>
          </a:stretch>
        </p:blipFill>
        <p:spPr>
          <a:xfrm>
            <a:off x="-1" y="0"/>
            <a:ext cx="9097595" cy="6858000"/>
          </a:xfrm>
          <a:prstGeom prst="rect">
            <a:avLst/>
          </a:prstGeom>
        </p:spPr>
      </p:pic>
      <p:sp>
        <p:nvSpPr>
          <p:cNvPr id="6" name="TextBox 5"/>
          <p:cNvSpPr txBox="1"/>
          <p:nvPr/>
        </p:nvSpPr>
        <p:spPr>
          <a:xfrm>
            <a:off x="1928794" y="1142984"/>
            <a:ext cx="5643602" cy="4544081"/>
          </a:xfrm>
          <a:prstGeom prst="rect">
            <a:avLst/>
          </a:prstGeom>
          <a:noFill/>
        </p:spPr>
        <p:txBody>
          <a:bodyPr wrap="square" rtlCol="0">
            <a:spAutoFit/>
          </a:bodyPr>
          <a:lstStyle/>
          <a:p>
            <a:r>
              <a:rPr lang="ru-RU" sz="2800" dirty="0" smtClean="0">
                <a:latin typeface="Times New Roman" pitchFamily="18" charset="0"/>
                <a:cs typeface="Times New Roman" pitchFamily="18" charset="0"/>
              </a:rPr>
              <a:t>         На маленьком континенте с древнейших времен сохранились такие животные, как сумчатые и яйцекладущие млекопитающие, нелетающие птицы. </a:t>
            </a:r>
          </a:p>
          <a:p>
            <a:r>
              <a:rPr lang="ru-RU" sz="2800" dirty="0" smtClean="0">
                <a:latin typeface="Times New Roman" pitchFamily="18" charset="0"/>
                <a:cs typeface="Times New Roman" pitchFamily="18" charset="0"/>
              </a:rPr>
              <a:t>        Австралия имеет несколько природных зон. В зависимости от климатических условий и рельефа местности каждая природная зона имеет свою флору и фауну.</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u="sng" dirty="0" smtClean="0">
                <a:solidFill>
                  <a:schemeClr val="tx1">
                    <a:lumMod val="95000"/>
                    <a:lumOff val="5000"/>
                  </a:schemeClr>
                </a:solidFill>
                <a:latin typeface="Times New Roman" pitchFamily="18" charset="0"/>
                <a:cs typeface="Times New Roman" pitchFamily="18" charset="0"/>
              </a:rPr>
              <a:t>КЕНГУРУ</a:t>
            </a:r>
            <a:endParaRPr lang="ru-RU" sz="4400" u="sng" dirty="0">
              <a:solidFill>
                <a:schemeClr val="tx1">
                  <a:lumMod val="95000"/>
                  <a:lumOff val="5000"/>
                </a:schemeClr>
              </a:solidFill>
              <a:latin typeface="Times New Roman" pitchFamily="18" charset="0"/>
              <a:cs typeface="Times New Roman" pitchFamily="18" charset="0"/>
            </a:endParaRPr>
          </a:p>
        </p:txBody>
      </p:sp>
      <p:sp>
        <p:nvSpPr>
          <p:cNvPr id="4" name="Содержимое 3"/>
          <p:cNvSpPr>
            <a:spLocks noGrp="1"/>
          </p:cNvSpPr>
          <p:nvPr>
            <p:ph sz="quarter" idx="1"/>
          </p:nvPr>
        </p:nvSpPr>
        <p:spPr>
          <a:xfrm>
            <a:off x="4286248" y="1428736"/>
            <a:ext cx="4643470" cy="4728224"/>
          </a:xfrm>
        </p:spPr>
        <p:txBody>
          <a:bodyPr>
            <a:normAutofit fontScale="92500" lnSpcReduction="20000"/>
          </a:bodyPr>
          <a:lstStyle/>
          <a:p>
            <a:r>
              <a:rPr lang="ru-RU" dirty="0" smtClean="0"/>
              <a:t>      Кенгуру стала символом Австралии. </a:t>
            </a:r>
          </a:p>
          <a:p>
            <a:r>
              <a:rPr lang="ru-RU" dirty="0" smtClean="0"/>
              <a:t>      Они обитают в различных местах, таких как леса, луговые угодья, травянистые равнины и саванны. </a:t>
            </a:r>
          </a:p>
          <a:p>
            <a:r>
              <a:rPr lang="ru-RU" dirty="0" smtClean="0"/>
              <a:t>     Своих детенышей самка носит в специальной сумке в области живота.</a:t>
            </a:r>
          </a:p>
          <a:p>
            <a:r>
              <a:rPr lang="ru-RU" dirty="0" smtClean="0"/>
              <a:t>      Существует четыре вида кенгуру, которые находятся в Австралии, – красные кенгуру, кенгуру антилопы, большие кенгуру и западный серый кенгуру. </a:t>
            </a:r>
            <a:endParaRPr lang="ru-RU" dirty="0"/>
          </a:p>
        </p:txBody>
      </p:sp>
      <p:pic>
        <p:nvPicPr>
          <p:cNvPr id="32770" name="Picture 2" descr="Кенгуру"/>
          <p:cNvPicPr>
            <a:picLocks noChangeAspect="1" noChangeArrowheads="1"/>
          </p:cNvPicPr>
          <p:nvPr/>
        </p:nvPicPr>
        <p:blipFill>
          <a:blip r:embed="rId2" cstate="print"/>
          <a:srcRect l="23499" t="2611" r="35378"/>
          <a:stretch>
            <a:fillRect/>
          </a:stretch>
        </p:blipFill>
        <p:spPr bwMode="auto">
          <a:xfrm>
            <a:off x="214282" y="1214422"/>
            <a:ext cx="4000528" cy="5329222"/>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9124" y="1357298"/>
            <a:ext cx="4572032" cy="4832092"/>
          </a:xfrm>
          <a:prstGeom prst="rect">
            <a:avLst/>
          </a:prstGeom>
        </p:spPr>
        <p:txBody>
          <a:bodyPr wrap="square">
            <a:spAutoFit/>
          </a:bodyPr>
          <a:lstStyle/>
          <a:p>
            <a:r>
              <a:rPr lang="ru-RU" sz="2800" dirty="0" smtClean="0">
                <a:latin typeface="Times New Roman" pitchFamily="18" charset="0"/>
                <a:cs typeface="Times New Roman" pitchFamily="18" charset="0"/>
              </a:rPr>
              <a:t>   Крупная птица семейства </a:t>
            </a:r>
            <a:r>
              <a:rPr lang="ru-RU" sz="2800" dirty="0" err="1" smtClean="0">
                <a:latin typeface="Times New Roman" pitchFamily="18" charset="0"/>
                <a:cs typeface="Times New Roman" pitchFamily="18" charset="0"/>
              </a:rPr>
              <a:t>казуаровых</a:t>
            </a:r>
            <a:r>
              <a:rPr lang="ru-RU" sz="2800" dirty="0" smtClean="0">
                <a:latin typeface="Times New Roman" pitchFamily="18" charset="0"/>
                <a:cs typeface="Times New Roman" pitchFamily="18" charset="0"/>
              </a:rPr>
              <a:t> соседствует с кенгуру на государственном гербе. В стране насчитывается более шести сотен официальных географических названий, которые так или иначе связаны с эму: это и горы, и озера, и ручьи, и городские объекты.</a:t>
            </a:r>
            <a:endParaRPr lang="ru-RU" sz="2800" dirty="0">
              <a:latin typeface="Times New Roman" pitchFamily="18" charset="0"/>
              <a:cs typeface="Times New Roman" pitchFamily="18" charset="0"/>
            </a:endParaRPr>
          </a:p>
        </p:txBody>
      </p:sp>
      <p:sp>
        <p:nvSpPr>
          <p:cNvPr id="3" name="TextBox 2"/>
          <p:cNvSpPr txBox="1"/>
          <p:nvPr/>
        </p:nvSpPr>
        <p:spPr>
          <a:xfrm>
            <a:off x="2428860" y="428604"/>
            <a:ext cx="3857652" cy="646331"/>
          </a:xfrm>
          <a:prstGeom prst="rect">
            <a:avLst/>
          </a:prstGeom>
          <a:noFill/>
        </p:spPr>
        <p:txBody>
          <a:bodyPr wrap="square" rtlCol="0">
            <a:spAutoFit/>
          </a:bodyPr>
          <a:lstStyle/>
          <a:p>
            <a:pPr algn="ctr"/>
            <a:r>
              <a:rPr lang="ru-RU" sz="3600" b="1" u="sng" dirty="0" smtClean="0">
                <a:solidFill>
                  <a:schemeClr val="tx1">
                    <a:lumMod val="95000"/>
                    <a:lumOff val="5000"/>
                  </a:schemeClr>
                </a:solidFill>
                <a:latin typeface="Times New Roman" pitchFamily="18" charset="0"/>
                <a:cs typeface="Times New Roman" pitchFamily="18" charset="0"/>
              </a:rPr>
              <a:t>ЭМУ</a:t>
            </a:r>
            <a:endParaRPr lang="ru-RU" sz="3600" b="1" u="sng" dirty="0">
              <a:solidFill>
                <a:schemeClr val="tx1">
                  <a:lumMod val="95000"/>
                  <a:lumOff val="5000"/>
                </a:schemeClr>
              </a:solidFill>
              <a:latin typeface="Times New Roman" pitchFamily="18" charset="0"/>
              <a:cs typeface="Times New Roman" pitchFamily="18" charset="0"/>
            </a:endParaRPr>
          </a:p>
        </p:txBody>
      </p:sp>
      <p:pic>
        <p:nvPicPr>
          <p:cNvPr id="38914" name="Picture 2" descr="эму"/>
          <p:cNvPicPr>
            <a:picLocks noChangeAspect="1" noChangeArrowheads="1"/>
          </p:cNvPicPr>
          <p:nvPr/>
        </p:nvPicPr>
        <p:blipFill>
          <a:blip r:embed="rId2" cstate="print"/>
          <a:srcRect l="15835" r="29622"/>
          <a:stretch>
            <a:fillRect/>
          </a:stretch>
        </p:blipFill>
        <p:spPr bwMode="auto">
          <a:xfrm>
            <a:off x="142844" y="1285859"/>
            <a:ext cx="4214842" cy="50306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u="sng" dirty="0" smtClean="0">
                <a:solidFill>
                  <a:schemeClr val="tx1">
                    <a:lumMod val="95000"/>
                    <a:lumOff val="5000"/>
                  </a:schemeClr>
                </a:solidFill>
                <a:latin typeface="Times New Roman" pitchFamily="18" charset="0"/>
                <a:cs typeface="Times New Roman" pitchFamily="18" charset="0"/>
              </a:rPr>
              <a:t>ШЛЕМОНОСЫЙ КАЗУАР</a:t>
            </a:r>
            <a:endParaRPr lang="ru-RU" sz="3600" b="1" u="sng"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sz="quarter" idx="1"/>
          </p:nvPr>
        </p:nvSpPr>
        <p:spPr>
          <a:xfrm>
            <a:off x="0" y="1219200"/>
            <a:ext cx="5572132" cy="5210196"/>
          </a:xfrm>
        </p:spPr>
        <p:txBody>
          <a:bodyPr>
            <a:noAutofit/>
          </a:bodyPr>
          <a:lstStyle/>
          <a:p>
            <a:r>
              <a:rPr lang="ru-RU" sz="2400" dirty="0" smtClean="0">
                <a:latin typeface="Times New Roman" pitchFamily="18" charset="0"/>
                <a:cs typeface="Times New Roman" pitchFamily="18" charset="0"/>
              </a:rPr>
              <a:t>    Вторая по размеру птица в мире.    </a:t>
            </a:r>
          </a:p>
          <a:p>
            <a:r>
              <a:rPr lang="ru-RU" sz="2400" dirty="0" smtClean="0">
                <a:latin typeface="Times New Roman" pitchFamily="18" charset="0"/>
                <a:cs typeface="Times New Roman" pitchFamily="18" charset="0"/>
              </a:rPr>
              <a:t>     Казуар является одной из самых опасных птиц на планете. Когда данный представитель ощущает угрозу, то непрерывно атакует ее источник мощными ногами с когтями. </a:t>
            </a:r>
          </a:p>
          <a:p>
            <a:r>
              <a:rPr lang="ru-RU" sz="2400" dirty="0" smtClean="0">
                <a:latin typeface="Times New Roman" pitchFamily="18" charset="0"/>
                <a:cs typeface="Times New Roman" pitchFamily="18" charset="0"/>
              </a:rPr>
              <a:t>    Живет </a:t>
            </a:r>
            <a:r>
              <a:rPr lang="ru-RU" sz="2400" dirty="0" err="1" smtClean="0">
                <a:latin typeface="Times New Roman" pitchFamily="18" charset="0"/>
                <a:cs typeface="Times New Roman" pitchFamily="18" charset="0"/>
              </a:rPr>
              <a:t>шлемоносный</a:t>
            </a:r>
            <a:r>
              <a:rPr lang="ru-RU" sz="2400" dirty="0" smtClean="0">
                <a:latin typeface="Times New Roman" pitchFamily="18" charset="0"/>
                <a:cs typeface="Times New Roman" pitchFamily="18" charset="0"/>
              </a:rPr>
              <a:t> казуар в одиночестве. </a:t>
            </a:r>
          </a:p>
          <a:p>
            <a:r>
              <a:rPr lang="ru-RU" sz="2400" dirty="0" smtClean="0">
                <a:latin typeface="Times New Roman" pitchFamily="18" charset="0"/>
                <a:cs typeface="Times New Roman" pitchFamily="18" charset="0"/>
              </a:rPr>
              <a:t>     Место обитания – леса </a:t>
            </a:r>
            <a:r>
              <a:rPr lang="ru-RU" sz="2400" dirty="0" err="1" smtClean="0">
                <a:latin typeface="Times New Roman" pitchFamily="18" charset="0"/>
                <a:cs typeface="Times New Roman" pitchFamily="18" charset="0"/>
              </a:rPr>
              <a:t>Квинсленда</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      Этот вид находится под угрозой исчезновения, в Австралии популяция казуаров насчитывает всего около 1200 особей.</a:t>
            </a:r>
            <a:endParaRPr lang="ru-RU" sz="2400" dirty="0">
              <a:latin typeface="Times New Roman" pitchFamily="18" charset="0"/>
              <a:cs typeface="Times New Roman" pitchFamily="18" charset="0"/>
            </a:endParaRPr>
          </a:p>
        </p:txBody>
      </p:sp>
      <p:pic>
        <p:nvPicPr>
          <p:cNvPr id="30722" name="Picture 2" descr="Шлемоносный казуар"/>
          <p:cNvPicPr>
            <a:picLocks noChangeAspect="1" noChangeArrowheads="1"/>
          </p:cNvPicPr>
          <p:nvPr/>
        </p:nvPicPr>
        <p:blipFill>
          <a:blip r:embed="rId2" cstate="print"/>
          <a:srcRect l="22114" r="26288"/>
          <a:stretch>
            <a:fillRect/>
          </a:stretch>
        </p:blipFill>
        <p:spPr bwMode="auto">
          <a:xfrm>
            <a:off x="5643570" y="1142984"/>
            <a:ext cx="3286148" cy="52762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929066"/>
            <a:ext cx="8072494" cy="2862322"/>
          </a:xfrm>
          <a:prstGeom prst="rect">
            <a:avLst/>
          </a:prstGeom>
        </p:spPr>
        <p:txBody>
          <a:bodyPr wrap="square">
            <a:spAutoFit/>
          </a:bodyPr>
          <a:lstStyle/>
          <a:p>
            <a:r>
              <a:rPr lang="ru-RU" sz="2000" dirty="0" smtClean="0">
                <a:latin typeface="Times New Roman" pitchFamily="18" charset="0"/>
                <a:cs typeface="Times New Roman" pitchFamily="18" charset="0"/>
              </a:rPr>
              <a:t>         Настоящий австралийский эксклюзив – вомбат. Зверек не обитает больше нигде, кроме данного континента. Живут вомбаты в подземных норах, больше похожих на лабиринты. </a:t>
            </a:r>
          </a:p>
          <a:p>
            <a:r>
              <a:rPr lang="ru-RU" sz="2000" dirty="0" smtClean="0">
                <a:latin typeface="Times New Roman" pitchFamily="18" charset="0"/>
                <a:cs typeface="Times New Roman" pitchFamily="18" charset="0"/>
              </a:rPr>
              <a:t>       Эти млекопитающие имеют мозг, который превосходит по своему объему мозги всех остальных грызунов. Такое преимущество дарит им способность планировать свои подземные коммуникации. Ночной образ жизни вомбатов проводит на поверхности. Днем грызуны спят в норах.</a:t>
            </a:r>
          </a:p>
          <a:p>
            <a:r>
              <a:rPr lang="ru-RU" sz="2000" dirty="0" smtClean="0">
                <a:latin typeface="Times New Roman" pitchFamily="18" charset="0"/>
                <a:cs typeface="Times New Roman" pitchFamily="18" charset="0"/>
              </a:rPr>
              <a:t>        Длина одного вомбата может достигать 120 см. Его вес также внушителен – 40 кг.</a:t>
            </a:r>
            <a:endParaRPr lang="ru-RU" sz="2000" dirty="0">
              <a:latin typeface="Times New Roman" pitchFamily="18" charset="0"/>
              <a:cs typeface="Times New Roman" pitchFamily="18" charset="0"/>
            </a:endParaRPr>
          </a:p>
        </p:txBody>
      </p:sp>
      <p:pic>
        <p:nvPicPr>
          <p:cNvPr id="1026" name="Picture 2" descr="Вомбат"/>
          <p:cNvPicPr>
            <a:picLocks noChangeAspect="1" noChangeArrowheads="1"/>
          </p:cNvPicPr>
          <p:nvPr/>
        </p:nvPicPr>
        <p:blipFill>
          <a:blip r:embed="rId2" cstate="print"/>
          <a:srcRect/>
          <a:stretch>
            <a:fillRect/>
          </a:stretch>
        </p:blipFill>
        <p:spPr bwMode="auto">
          <a:xfrm>
            <a:off x="2928926" y="142851"/>
            <a:ext cx="5429288" cy="3619525"/>
          </a:xfrm>
          <a:prstGeom prst="rect">
            <a:avLst/>
          </a:prstGeom>
          <a:noFill/>
        </p:spPr>
      </p:pic>
      <p:sp>
        <p:nvSpPr>
          <p:cNvPr id="4" name="TextBox 3"/>
          <p:cNvSpPr txBox="1"/>
          <p:nvPr/>
        </p:nvSpPr>
        <p:spPr>
          <a:xfrm>
            <a:off x="285720" y="886340"/>
            <a:ext cx="2286016" cy="646331"/>
          </a:xfrm>
          <a:prstGeom prst="rect">
            <a:avLst/>
          </a:prstGeom>
          <a:noFill/>
        </p:spPr>
        <p:txBody>
          <a:bodyPr wrap="square" rtlCol="0">
            <a:spAutoFit/>
          </a:bodyPr>
          <a:lstStyle/>
          <a:p>
            <a:r>
              <a:rPr lang="ru-RU" sz="3600" b="1" u="sng" dirty="0" smtClean="0">
                <a:latin typeface="Times New Roman" pitchFamily="18" charset="0"/>
                <a:cs typeface="Times New Roman" pitchFamily="18" charset="0"/>
              </a:rPr>
              <a:t>ВОМБАТ</a:t>
            </a:r>
            <a:endParaRPr lang="ru-RU" sz="36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b="1" dirty="0" smtClean="0"/>
              <a:t/>
            </a:r>
            <a:br>
              <a:rPr lang="ru-RU" b="1" dirty="0" smtClean="0"/>
            </a:br>
            <a:r>
              <a:rPr lang="ru-RU" sz="4900" b="1" dirty="0" smtClean="0">
                <a:solidFill>
                  <a:schemeClr val="tx1">
                    <a:lumMod val="95000"/>
                    <a:lumOff val="5000"/>
                  </a:schemeClr>
                </a:solidFill>
                <a:latin typeface="Times New Roman" pitchFamily="18" charset="0"/>
                <a:cs typeface="Times New Roman" pitchFamily="18" charset="0"/>
              </a:rPr>
              <a:t>                    </a:t>
            </a:r>
            <a:r>
              <a:rPr lang="ru-RU" sz="4900" b="1" u="sng" dirty="0" smtClean="0">
                <a:solidFill>
                  <a:schemeClr val="tx1">
                    <a:lumMod val="95000"/>
                    <a:lumOff val="5000"/>
                  </a:schemeClr>
                </a:solidFill>
                <a:latin typeface="Times New Roman" pitchFamily="18" charset="0"/>
                <a:cs typeface="Times New Roman" pitchFamily="18" charset="0"/>
              </a:rPr>
              <a:t>КОАЛА</a:t>
            </a:r>
            <a:endParaRPr lang="ru-RU" sz="4900" b="1" u="sng" dirty="0">
              <a:solidFill>
                <a:schemeClr val="tx1">
                  <a:lumMod val="95000"/>
                  <a:lumOff val="5000"/>
                </a:schemeClr>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286248" y="1219200"/>
            <a:ext cx="4857752" cy="4937760"/>
          </a:xfrm>
        </p:spPr>
        <p:txBody>
          <a:bodyPr>
            <a:noAutofit/>
          </a:bodyPr>
          <a:lstStyle/>
          <a:p>
            <a:r>
              <a:rPr lang="ru-RU" sz="2000" dirty="0" smtClean="0">
                <a:latin typeface="Times New Roman" pitchFamily="18" charset="0"/>
                <a:cs typeface="Times New Roman" pitchFamily="18" charset="0"/>
              </a:rPr>
              <a:t>        Зверьки обладают невероятной способностью употреблять в пищу листья эвкалипта, и яд растения ничуть не вредит им.</a:t>
            </a:r>
          </a:p>
          <a:p>
            <a:r>
              <a:rPr lang="ru-RU" sz="2000" dirty="0" smtClean="0">
                <a:latin typeface="Times New Roman" pitchFamily="18" charset="0"/>
                <a:cs typeface="Times New Roman" pitchFamily="18" charset="0"/>
              </a:rPr>
              <a:t>       При помощи больших и острых когтей коала лазает по деревьям. Всю жизнь этот зверь проводит на больших и маленьких ветках. </a:t>
            </a:r>
          </a:p>
          <a:p>
            <a:r>
              <a:rPr lang="ru-RU" sz="2000" dirty="0" smtClean="0">
                <a:latin typeface="Times New Roman" pitchFamily="18" charset="0"/>
                <a:cs typeface="Times New Roman" pitchFamily="18" charset="0"/>
              </a:rPr>
              <a:t>      Живут коалы группами. </a:t>
            </a:r>
          </a:p>
          <a:p>
            <a:r>
              <a:rPr lang="ru-RU" sz="2000" dirty="0" smtClean="0">
                <a:latin typeface="Times New Roman" pitchFamily="18" charset="0"/>
                <a:cs typeface="Times New Roman" pitchFamily="18" charset="0"/>
              </a:rPr>
              <a:t>      Крайне редко пьют воду, так как получают все необходимое из эвкалиптовых листьев.</a:t>
            </a:r>
          </a:p>
          <a:p>
            <a:r>
              <a:rPr lang="ru-RU" sz="2000" dirty="0" smtClean="0">
                <a:latin typeface="Times New Roman" pitchFamily="18" charset="0"/>
                <a:cs typeface="Times New Roman" pitchFamily="18" charset="0"/>
              </a:rPr>
              <a:t>      Своим крупным черным носом зверьки распознают те части растения, которые они могут безбоязненно употреблять в пищу</a:t>
            </a:r>
            <a:r>
              <a:rPr lang="ru-RU" sz="2400" dirty="0" smtClean="0"/>
              <a:t>.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31746" name="Picture 2" descr="Коала"/>
          <p:cNvPicPr>
            <a:picLocks noChangeAspect="1" noChangeArrowheads="1"/>
          </p:cNvPicPr>
          <p:nvPr/>
        </p:nvPicPr>
        <p:blipFill>
          <a:blip r:embed="rId2" cstate="print"/>
          <a:srcRect l="18501" r="12428"/>
          <a:stretch>
            <a:fillRect/>
          </a:stretch>
        </p:blipFill>
        <p:spPr bwMode="auto">
          <a:xfrm>
            <a:off x="142843" y="1428736"/>
            <a:ext cx="4387215" cy="48630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373</TotalTime>
  <Words>1213</Words>
  <Application>Microsoft Office PowerPoint</Application>
  <PresentationFormat>Экран (4:3)</PresentationFormat>
  <Paragraphs>83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Начальная</vt:lpstr>
      <vt:lpstr>Слайд 1</vt:lpstr>
      <vt:lpstr>Слайд 2</vt:lpstr>
      <vt:lpstr>Слайд 3</vt:lpstr>
      <vt:lpstr>Слайд 4</vt:lpstr>
      <vt:lpstr>КЕНГУРУ</vt:lpstr>
      <vt:lpstr>Слайд 6</vt:lpstr>
      <vt:lpstr>ШЛЕМОНОСЫЙ КАЗУАР</vt:lpstr>
      <vt:lpstr>Слайд 8</vt:lpstr>
      <vt:lpstr>                      КОАЛА</vt:lpstr>
      <vt:lpstr>Слайд 10</vt:lpstr>
      <vt:lpstr>Слайд 11</vt:lpstr>
      <vt:lpstr>Слайд 12</vt:lpstr>
      <vt:lpstr>Слайд 13</vt:lpstr>
      <vt:lpstr>Слайд 14</vt:lpstr>
      <vt:lpstr>Слайд 15</vt:lpstr>
      <vt:lpstr>Слайд 16</vt:lpstr>
      <vt:lpstr> ЛИСТВЕННЫЙ МОРСКОЙ ДРАКОН</vt:lpstr>
      <vt:lpstr>ПУСТЫННАЯ ЛЯГУШКА. </vt:lpstr>
      <vt:lpstr>Слайд 19</vt:lpstr>
      <vt:lpstr>Слайд 20</vt:lpstr>
      <vt:lpstr>ГУЛЬДОВА АМАДИНА</vt:lpstr>
      <vt:lpstr>Слайд 22</vt:lpstr>
      <vt:lpstr>Слайд 23</vt:lpstr>
      <vt:lpstr>Слайд 24</vt:lpstr>
      <vt:lpstr>Слайд 25</vt:lpstr>
      <vt:lpstr>Слайд 26</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Проект:животные Австралии</dc:title>
  <dc:creator>User</dc:creator>
  <cp:lastModifiedBy>Buhgalter</cp:lastModifiedBy>
  <cp:revision>37</cp:revision>
  <dcterms:created xsi:type="dcterms:W3CDTF">2020-02-10T16:21:23Z</dcterms:created>
  <dcterms:modified xsi:type="dcterms:W3CDTF">2024-03-26T10:13:17Z</dcterms:modified>
</cp:coreProperties>
</file>