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4" r:id="rId5"/>
    <p:sldId id="299" r:id="rId6"/>
    <p:sldId id="300" r:id="rId7"/>
    <p:sldId id="301" r:id="rId8"/>
    <p:sldId id="302" r:id="rId9"/>
    <p:sldId id="303" r:id="rId10"/>
    <p:sldId id="304" r:id="rId11"/>
    <p:sldId id="260" r:id="rId12"/>
    <p:sldId id="285" r:id="rId13"/>
    <p:sldId id="286" r:id="rId14"/>
    <p:sldId id="289" r:id="rId15"/>
    <p:sldId id="293" r:id="rId16"/>
    <p:sldId id="291" r:id="rId17"/>
    <p:sldId id="287" r:id="rId18"/>
    <p:sldId id="292" r:id="rId19"/>
    <p:sldId id="288" r:id="rId20"/>
    <p:sldId id="297" r:id="rId21"/>
    <p:sldId id="290" r:id="rId22"/>
    <p:sldId id="298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35144-FF17-45B5-B9D7-A94DDB211AC7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</dgm:pt>
    <dgm:pt modelId="{800D7CC5-2348-4F7B-A956-B5643CCA47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ФАКТОРЫ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ВОЗНИКНОВЕНИЯ ДЕТСКОЙ ТРЕВОЖНОСТИ</a:t>
          </a:r>
        </a:p>
      </dgm:t>
    </dgm:pt>
    <dgm:pt modelId="{270485D5-B1F5-4F7D-A038-BB6147D9130A}" type="parTrans" cxnId="{3CCDAA67-62FA-47AD-B740-F65B57598020}">
      <dgm:prSet/>
      <dgm:spPr/>
      <dgm:t>
        <a:bodyPr/>
        <a:lstStyle/>
        <a:p>
          <a:endParaRPr lang="ru-RU"/>
        </a:p>
      </dgm:t>
    </dgm:pt>
    <dgm:pt modelId="{6B5D43C0-87D7-4F6C-BC71-01D6F9165B9C}" type="sibTrans" cxnId="{3CCDAA67-62FA-47AD-B740-F65B57598020}">
      <dgm:prSet/>
      <dgm:spPr/>
      <dgm:t>
        <a:bodyPr/>
        <a:lstStyle/>
        <a:p>
          <a:endParaRPr lang="ru-RU"/>
        </a:p>
      </dgm:t>
    </dgm:pt>
    <dgm:pt modelId="{A03A5A32-936E-4ECD-BBCC-C4F12C037A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СЕМЬЯ</a:t>
          </a:r>
        </a:p>
      </dgm:t>
    </dgm:pt>
    <dgm:pt modelId="{1DD38FF7-745F-443C-8BA1-43E02EE1F3DB}" type="parTrans" cxnId="{3F9F5467-7EEB-4B95-8E9B-43962BC50A5F}">
      <dgm:prSet/>
      <dgm:spPr/>
      <dgm:t>
        <a:bodyPr/>
        <a:lstStyle/>
        <a:p>
          <a:endParaRPr lang="ru-RU"/>
        </a:p>
      </dgm:t>
    </dgm:pt>
    <dgm:pt modelId="{8153F77C-9B17-4FA1-AEA5-9DD7C0187429}" type="sibTrans" cxnId="{3F9F5467-7EEB-4B95-8E9B-43962BC50A5F}">
      <dgm:prSet/>
      <dgm:spPr/>
      <dgm:t>
        <a:bodyPr/>
        <a:lstStyle/>
        <a:p>
          <a:endParaRPr lang="ru-RU"/>
        </a:p>
      </dgm:t>
    </dgm:pt>
    <dgm:pt modelId="{09D4BA3E-59EF-4E53-B33A-11E100A271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ПСИХИЧЕСКАЯ ТРАВМА</a:t>
          </a:r>
        </a:p>
      </dgm:t>
    </dgm:pt>
    <dgm:pt modelId="{74DD6B09-CD76-47A4-9D0B-0BC1E3564721}" type="parTrans" cxnId="{8CC210A4-C94B-473F-8DDD-9D269AB3B868}">
      <dgm:prSet/>
      <dgm:spPr/>
      <dgm:t>
        <a:bodyPr/>
        <a:lstStyle/>
        <a:p>
          <a:endParaRPr lang="ru-RU"/>
        </a:p>
      </dgm:t>
    </dgm:pt>
    <dgm:pt modelId="{DEDD773F-B4A8-4FE0-AC21-D486F48CC393}" type="sibTrans" cxnId="{8CC210A4-C94B-473F-8DDD-9D269AB3B868}">
      <dgm:prSet/>
      <dgm:spPr/>
      <dgm:t>
        <a:bodyPr/>
        <a:lstStyle/>
        <a:p>
          <a:endParaRPr lang="ru-RU"/>
        </a:p>
      </dgm:t>
    </dgm:pt>
    <dgm:pt modelId="{E6E135C8-8B5A-4CBB-BBD8-C2611E5965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СОЦИАЛЬНЫЕ ФАКТОРЫ</a:t>
          </a:r>
        </a:p>
      </dgm:t>
    </dgm:pt>
    <dgm:pt modelId="{51193ED4-C68F-4960-87F8-6C83B7939E5C}" type="parTrans" cxnId="{F1F0D304-7FA8-491C-A66F-2BA429F5377C}">
      <dgm:prSet/>
      <dgm:spPr/>
      <dgm:t>
        <a:bodyPr/>
        <a:lstStyle/>
        <a:p>
          <a:endParaRPr lang="ru-RU"/>
        </a:p>
      </dgm:t>
    </dgm:pt>
    <dgm:pt modelId="{4B0B83E1-4B2B-44D0-BE69-3AFC6FB7A8E6}" type="sibTrans" cxnId="{F1F0D304-7FA8-491C-A66F-2BA429F5377C}">
      <dgm:prSet/>
      <dgm:spPr/>
      <dgm:t>
        <a:bodyPr/>
        <a:lstStyle/>
        <a:p>
          <a:endParaRPr lang="ru-RU"/>
        </a:p>
      </dgm:t>
    </dgm:pt>
    <dgm:pt modelId="{213D38CA-35DE-4BD6-B6B2-C99C3EF99D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ГЕНЕТИЧЕСКИЕ ФАКТОРЫ</a:t>
          </a:r>
        </a:p>
      </dgm:t>
    </dgm:pt>
    <dgm:pt modelId="{A7092D1E-D8F8-4817-91DB-FCDE1E1CB333}" type="parTrans" cxnId="{0CD0678F-32AE-4392-88F7-CE32E5CB06EE}">
      <dgm:prSet/>
      <dgm:spPr/>
      <dgm:t>
        <a:bodyPr/>
        <a:lstStyle/>
        <a:p>
          <a:endParaRPr lang="ru-RU"/>
        </a:p>
      </dgm:t>
    </dgm:pt>
    <dgm:pt modelId="{C97ED0D2-0A18-4607-9E8C-82543DE8522E}" type="sibTrans" cxnId="{0CD0678F-32AE-4392-88F7-CE32E5CB06EE}">
      <dgm:prSet/>
      <dgm:spPr/>
      <dgm:t>
        <a:bodyPr/>
        <a:lstStyle/>
        <a:p>
          <a:endParaRPr lang="ru-RU"/>
        </a:p>
      </dgm:t>
    </dgm:pt>
    <dgm:pt modelId="{72641311-368A-4883-BA63-459F3650E36B}" type="pres">
      <dgm:prSet presAssocID="{28935144-FF17-45B5-B9D7-A94DDB211A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4316E5-D515-495C-AFFE-13F4C17E2F38}" type="pres">
      <dgm:prSet presAssocID="{800D7CC5-2348-4F7B-A956-B5643CCA4730}" presName="hierRoot1" presStyleCnt="0"/>
      <dgm:spPr/>
    </dgm:pt>
    <dgm:pt modelId="{57FA002C-C2AF-45E5-AE4F-CFACF8C05B00}" type="pres">
      <dgm:prSet presAssocID="{800D7CC5-2348-4F7B-A956-B5643CCA4730}" presName="composite" presStyleCnt="0"/>
      <dgm:spPr/>
    </dgm:pt>
    <dgm:pt modelId="{509ED4C4-A92D-49E2-B81F-7CBE44394162}" type="pres">
      <dgm:prSet presAssocID="{800D7CC5-2348-4F7B-A956-B5643CCA4730}" presName="background" presStyleLbl="node0" presStyleIdx="0" presStyleCnt="1"/>
      <dgm:spPr/>
    </dgm:pt>
    <dgm:pt modelId="{03672FBD-92D0-4F1C-81D3-A5D281C68DDF}" type="pres">
      <dgm:prSet presAssocID="{800D7CC5-2348-4F7B-A956-B5643CCA47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2DCEA-C9B4-4ED9-827F-F4CD047498E8}" type="pres">
      <dgm:prSet presAssocID="{800D7CC5-2348-4F7B-A956-B5643CCA4730}" presName="hierChild2" presStyleCnt="0"/>
      <dgm:spPr/>
    </dgm:pt>
    <dgm:pt modelId="{055C31AF-A300-4041-9951-95BA67D8D836}" type="pres">
      <dgm:prSet presAssocID="{1DD38FF7-745F-443C-8BA1-43E02EE1F3DB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ACEEF68-D2C4-4ACB-ABC4-3FA494835FF7}" type="pres">
      <dgm:prSet presAssocID="{A03A5A32-936E-4ECD-BBCC-C4F12C037AB3}" presName="hierRoot2" presStyleCnt="0"/>
      <dgm:spPr/>
    </dgm:pt>
    <dgm:pt modelId="{703C76FF-D791-430B-99AF-86DFE8D1992A}" type="pres">
      <dgm:prSet presAssocID="{A03A5A32-936E-4ECD-BBCC-C4F12C037AB3}" presName="composite2" presStyleCnt="0"/>
      <dgm:spPr/>
    </dgm:pt>
    <dgm:pt modelId="{93F02153-57CE-4692-B9F8-C0B856E89C3D}" type="pres">
      <dgm:prSet presAssocID="{A03A5A32-936E-4ECD-BBCC-C4F12C037AB3}" presName="background2" presStyleLbl="node2" presStyleIdx="0" presStyleCnt="4"/>
      <dgm:spPr/>
    </dgm:pt>
    <dgm:pt modelId="{5F73E9F2-C286-43E7-B217-D13448B394D1}" type="pres">
      <dgm:prSet presAssocID="{A03A5A32-936E-4ECD-BBCC-C4F12C037AB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9663C-68C2-4727-AFA8-EE98046D179D}" type="pres">
      <dgm:prSet presAssocID="{A03A5A32-936E-4ECD-BBCC-C4F12C037AB3}" presName="hierChild3" presStyleCnt="0"/>
      <dgm:spPr/>
    </dgm:pt>
    <dgm:pt modelId="{3455111B-2055-48B7-83E5-ACCC6787B981}" type="pres">
      <dgm:prSet presAssocID="{74DD6B09-CD76-47A4-9D0B-0BC1E356472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7DF3BC9-CE80-493A-9351-E98054822C33}" type="pres">
      <dgm:prSet presAssocID="{09D4BA3E-59EF-4E53-B33A-11E100A2714A}" presName="hierRoot2" presStyleCnt="0"/>
      <dgm:spPr/>
    </dgm:pt>
    <dgm:pt modelId="{4BAA1294-D084-49A5-AA59-2E37262FEECD}" type="pres">
      <dgm:prSet presAssocID="{09D4BA3E-59EF-4E53-B33A-11E100A2714A}" presName="composite2" presStyleCnt="0"/>
      <dgm:spPr/>
    </dgm:pt>
    <dgm:pt modelId="{4CC2A2E0-F63E-4B9C-8A4B-633DE5D22850}" type="pres">
      <dgm:prSet presAssocID="{09D4BA3E-59EF-4E53-B33A-11E100A2714A}" presName="background2" presStyleLbl="node2" presStyleIdx="1" presStyleCnt="4"/>
      <dgm:spPr/>
    </dgm:pt>
    <dgm:pt modelId="{7D6E85B2-33FA-4B01-9D3C-FCE98FAEDA06}" type="pres">
      <dgm:prSet presAssocID="{09D4BA3E-59EF-4E53-B33A-11E100A2714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9E4DE8-C710-4570-A9EA-DA6E28DF0371}" type="pres">
      <dgm:prSet presAssocID="{09D4BA3E-59EF-4E53-B33A-11E100A2714A}" presName="hierChild3" presStyleCnt="0"/>
      <dgm:spPr/>
    </dgm:pt>
    <dgm:pt modelId="{5838593E-6C77-4986-9E07-EA47FF352BEE}" type="pres">
      <dgm:prSet presAssocID="{51193ED4-C68F-4960-87F8-6C83B7939E5C}" presName="Name10" presStyleLbl="parChTrans1D2" presStyleIdx="2" presStyleCnt="4"/>
      <dgm:spPr/>
      <dgm:t>
        <a:bodyPr/>
        <a:lstStyle/>
        <a:p>
          <a:endParaRPr lang="ru-RU"/>
        </a:p>
      </dgm:t>
    </dgm:pt>
    <dgm:pt modelId="{730C5210-10B6-492C-8D70-32F09FCACC16}" type="pres">
      <dgm:prSet presAssocID="{E6E135C8-8B5A-4CBB-BBD8-C2611E5965E1}" presName="hierRoot2" presStyleCnt="0"/>
      <dgm:spPr/>
    </dgm:pt>
    <dgm:pt modelId="{1823D37A-DAEC-443D-AEFD-902C38B2BDE7}" type="pres">
      <dgm:prSet presAssocID="{E6E135C8-8B5A-4CBB-BBD8-C2611E5965E1}" presName="composite2" presStyleCnt="0"/>
      <dgm:spPr/>
    </dgm:pt>
    <dgm:pt modelId="{3F653081-AC24-4E50-BA92-38813EDB4CA1}" type="pres">
      <dgm:prSet presAssocID="{E6E135C8-8B5A-4CBB-BBD8-C2611E5965E1}" presName="background2" presStyleLbl="node2" presStyleIdx="2" presStyleCnt="4"/>
      <dgm:spPr/>
    </dgm:pt>
    <dgm:pt modelId="{CB3C59D6-0262-4A49-9328-6C475E15B23F}" type="pres">
      <dgm:prSet presAssocID="{E6E135C8-8B5A-4CBB-BBD8-C2611E5965E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0172F-06EA-4F80-B1BD-CC1CFE9EEE0B}" type="pres">
      <dgm:prSet presAssocID="{E6E135C8-8B5A-4CBB-BBD8-C2611E5965E1}" presName="hierChild3" presStyleCnt="0"/>
      <dgm:spPr/>
    </dgm:pt>
    <dgm:pt modelId="{F70EED55-05D5-41B4-867B-8EBB23877E02}" type="pres">
      <dgm:prSet presAssocID="{A7092D1E-D8F8-4817-91DB-FCDE1E1CB33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824F971-BFBE-40F5-9162-117C153DA3B3}" type="pres">
      <dgm:prSet presAssocID="{213D38CA-35DE-4BD6-B6B2-C99C3EF99DA0}" presName="hierRoot2" presStyleCnt="0"/>
      <dgm:spPr/>
    </dgm:pt>
    <dgm:pt modelId="{19A5E2D9-3223-426D-9021-E7C4253335E5}" type="pres">
      <dgm:prSet presAssocID="{213D38CA-35DE-4BD6-B6B2-C99C3EF99DA0}" presName="composite2" presStyleCnt="0"/>
      <dgm:spPr/>
    </dgm:pt>
    <dgm:pt modelId="{53D83A12-A11D-4724-B3C9-F1B4B2FB80D4}" type="pres">
      <dgm:prSet presAssocID="{213D38CA-35DE-4BD6-B6B2-C99C3EF99DA0}" presName="background2" presStyleLbl="node2" presStyleIdx="3" presStyleCnt="4"/>
      <dgm:spPr/>
    </dgm:pt>
    <dgm:pt modelId="{FCD0B892-8697-417A-9B9A-442BF80BD84E}" type="pres">
      <dgm:prSet presAssocID="{213D38CA-35DE-4BD6-B6B2-C99C3EF99DA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C308D9-1CF0-431F-A1AE-B5417A9BF7F6}" type="pres">
      <dgm:prSet presAssocID="{213D38CA-35DE-4BD6-B6B2-C99C3EF99DA0}" presName="hierChild3" presStyleCnt="0"/>
      <dgm:spPr/>
    </dgm:pt>
  </dgm:ptLst>
  <dgm:cxnLst>
    <dgm:cxn modelId="{3CCDAA67-62FA-47AD-B740-F65B57598020}" srcId="{28935144-FF17-45B5-B9D7-A94DDB211AC7}" destId="{800D7CC5-2348-4F7B-A956-B5643CCA4730}" srcOrd="0" destOrd="0" parTransId="{270485D5-B1F5-4F7D-A038-BB6147D9130A}" sibTransId="{6B5D43C0-87D7-4F6C-BC71-01D6F9165B9C}"/>
    <dgm:cxn modelId="{12972A30-48CD-4E40-8297-F9637ECCADAE}" type="presOf" srcId="{28935144-FF17-45B5-B9D7-A94DDB211AC7}" destId="{72641311-368A-4883-BA63-459F3650E36B}" srcOrd="0" destOrd="0" presId="urn:microsoft.com/office/officeart/2005/8/layout/hierarchy1"/>
    <dgm:cxn modelId="{3F9F5467-7EEB-4B95-8E9B-43962BC50A5F}" srcId="{800D7CC5-2348-4F7B-A956-B5643CCA4730}" destId="{A03A5A32-936E-4ECD-BBCC-C4F12C037AB3}" srcOrd="0" destOrd="0" parTransId="{1DD38FF7-745F-443C-8BA1-43E02EE1F3DB}" sibTransId="{8153F77C-9B17-4FA1-AEA5-9DD7C0187429}"/>
    <dgm:cxn modelId="{8CC210A4-C94B-473F-8DDD-9D269AB3B868}" srcId="{800D7CC5-2348-4F7B-A956-B5643CCA4730}" destId="{09D4BA3E-59EF-4E53-B33A-11E100A2714A}" srcOrd="1" destOrd="0" parTransId="{74DD6B09-CD76-47A4-9D0B-0BC1E3564721}" sibTransId="{DEDD773F-B4A8-4FE0-AC21-D486F48CC393}"/>
    <dgm:cxn modelId="{CE323785-B216-4586-BF60-CF760BE45C85}" type="presOf" srcId="{213D38CA-35DE-4BD6-B6B2-C99C3EF99DA0}" destId="{FCD0B892-8697-417A-9B9A-442BF80BD84E}" srcOrd="0" destOrd="0" presId="urn:microsoft.com/office/officeart/2005/8/layout/hierarchy1"/>
    <dgm:cxn modelId="{7284F2EC-98FE-47C7-A751-376BBF6B0E53}" type="presOf" srcId="{51193ED4-C68F-4960-87F8-6C83B7939E5C}" destId="{5838593E-6C77-4986-9E07-EA47FF352BEE}" srcOrd="0" destOrd="0" presId="urn:microsoft.com/office/officeart/2005/8/layout/hierarchy1"/>
    <dgm:cxn modelId="{3A809B42-D344-478E-8E33-BEE0950FD5DD}" type="presOf" srcId="{A03A5A32-936E-4ECD-BBCC-C4F12C037AB3}" destId="{5F73E9F2-C286-43E7-B217-D13448B394D1}" srcOrd="0" destOrd="0" presId="urn:microsoft.com/office/officeart/2005/8/layout/hierarchy1"/>
    <dgm:cxn modelId="{99CF6DCB-A413-4EA1-A350-1CC8AF38A083}" type="presOf" srcId="{1DD38FF7-745F-443C-8BA1-43E02EE1F3DB}" destId="{055C31AF-A300-4041-9951-95BA67D8D836}" srcOrd="0" destOrd="0" presId="urn:microsoft.com/office/officeart/2005/8/layout/hierarchy1"/>
    <dgm:cxn modelId="{A1635874-24D4-4E70-8319-4B100F4D3E48}" type="presOf" srcId="{800D7CC5-2348-4F7B-A956-B5643CCA4730}" destId="{03672FBD-92D0-4F1C-81D3-A5D281C68DDF}" srcOrd="0" destOrd="0" presId="urn:microsoft.com/office/officeart/2005/8/layout/hierarchy1"/>
    <dgm:cxn modelId="{9A1259E3-010B-4D31-BBDD-C92AAC7B75D8}" type="presOf" srcId="{A7092D1E-D8F8-4817-91DB-FCDE1E1CB333}" destId="{F70EED55-05D5-41B4-867B-8EBB23877E02}" srcOrd="0" destOrd="0" presId="urn:microsoft.com/office/officeart/2005/8/layout/hierarchy1"/>
    <dgm:cxn modelId="{114AB73C-EA96-458D-866B-B79828103880}" type="presOf" srcId="{E6E135C8-8B5A-4CBB-BBD8-C2611E5965E1}" destId="{CB3C59D6-0262-4A49-9328-6C475E15B23F}" srcOrd="0" destOrd="0" presId="urn:microsoft.com/office/officeart/2005/8/layout/hierarchy1"/>
    <dgm:cxn modelId="{3BB4089B-5190-410A-99EB-914177441678}" type="presOf" srcId="{74DD6B09-CD76-47A4-9D0B-0BC1E3564721}" destId="{3455111B-2055-48B7-83E5-ACCC6787B981}" srcOrd="0" destOrd="0" presId="urn:microsoft.com/office/officeart/2005/8/layout/hierarchy1"/>
    <dgm:cxn modelId="{F1F0D304-7FA8-491C-A66F-2BA429F5377C}" srcId="{800D7CC5-2348-4F7B-A956-B5643CCA4730}" destId="{E6E135C8-8B5A-4CBB-BBD8-C2611E5965E1}" srcOrd="2" destOrd="0" parTransId="{51193ED4-C68F-4960-87F8-6C83B7939E5C}" sibTransId="{4B0B83E1-4B2B-44D0-BE69-3AFC6FB7A8E6}"/>
    <dgm:cxn modelId="{59D73667-DCC9-47AB-9870-FB996C1BDCE2}" type="presOf" srcId="{09D4BA3E-59EF-4E53-B33A-11E100A2714A}" destId="{7D6E85B2-33FA-4B01-9D3C-FCE98FAEDA06}" srcOrd="0" destOrd="0" presId="urn:microsoft.com/office/officeart/2005/8/layout/hierarchy1"/>
    <dgm:cxn modelId="{0CD0678F-32AE-4392-88F7-CE32E5CB06EE}" srcId="{800D7CC5-2348-4F7B-A956-B5643CCA4730}" destId="{213D38CA-35DE-4BD6-B6B2-C99C3EF99DA0}" srcOrd="3" destOrd="0" parTransId="{A7092D1E-D8F8-4817-91DB-FCDE1E1CB333}" sibTransId="{C97ED0D2-0A18-4607-9E8C-82543DE8522E}"/>
    <dgm:cxn modelId="{9E6F388B-6219-466A-BBB7-68AD78ACEAAF}" type="presParOf" srcId="{72641311-368A-4883-BA63-459F3650E36B}" destId="{E74316E5-D515-495C-AFFE-13F4C17E2F38}" srcOrd="0" destOrd="0" presId="urn:microsoft.com/office/officeart/2005/8/layout/hierarchy1"/>
    <dgm:cxn modelId="{1336D64B-302E-41DA-81C2-9EEA77B94B4C}" type="presParOf" srcId="{E74316E5-D515-495C-AFFE-13F4C17E2F38}" destId="{57FA002C-C2AF-45E5-AE4F-CFACF8C05B00}" srcOrd="0" destOrd="0" presId="urn:microsoft.com/office/officeart/2005/8/layout/hierarchy1"/>
    <dgm:cxn modelId="{BC9E169A-512F-465E-A0E3-66A85E218632}" type="presParOf" srcId="{57FA002C-C2AF-45E5-AE4F-CFACF8C05B00}" destId="{509ED4C4-A92D-49E2-B81F-7CBE44394162}" srcOrd="0" destOrd="0" presId="urn:microsoft.com/office/officeart/2005/8/layout/hierarchy1"/>
    <dgm:cxn modelId="{576E8F8C-3A07-47CE-A11E-317A2505C549}" type="presParOf" srcId="{57FA002C-C2AF-45E5-AE4F-CFACF8C05B00}" destId="{03672FBD-92D0-4F1C-81D3-A5D281C68DDF}" srcOrd="1" destOrd="0" presId="urn:microsoft.com/office/officeart/2005/8/layout/hierarchy1"/>
    <dgm:cxn modelId="{26F35E24-A0F3-4D7B-B3A0-3FD041CA4AC2}" type="presParOf" srcId="{E74316E5-D515-495C-AFFE-13F4C17E2F38}" destId="{4A12DCEA-C9B4-4ED9-827F-F4CD047498E8}" srcOrd="1" destOrd="0" presId="urn:microsoft.com/office/officeart/2005/8/layout/hierarchy1"/>
    <dgm:cxn modelId="{C37234D2-8868-459F-893D-F2E2F15542FD}" type="presParOf" srcId="{4A12DCEA-C9B4-4ED9-827F-F4CD047498E8}" destId="{055C31AF-A300-4041-9951-95BA67D8D836}" srcOrd="0" destOrd="0" presId="urn:microsoft.com/office/officeart/2005/8/layout/hierarchy1"/>
    <dgm:cxn modelId="{7593704C-6822-4668-B750-73F357674D17}" type="presParOf" srcId="{4A12DCEA-C9B4-4ED9-827F-F4CD047498E8}" destId="{2ACEEF68-D2C4-4ACB-ABC4-3FA494835FF7}" srcOrd="1" destOrd="0" presId="urn:microsoft.com/office/officeart/2005/8/layout/hierarchy1"/>
    <dgm:cxn modelId="{B553F212-EC44-4ED0-9E25-915B28776313}" type="presParOf" srcId="{2ACEEF68-D2C4-4ACB-ABC4-3FA494835FF7}" destId="{703C76FF-D791-430B-99AF-86DFE8D1992A}" srcOrd="0" destOrd="0" presId="urn:microsoft.com/office/officeart/2005/8/layout/hierarchy1"/>
    <dgm:cxn modelId="{8C8D8DA0-0BAD-4F46-B397-BBADF460F499}" type="presParOf" srcId="{703C76FF-D791-430B-99AF-86DFE8D1992A}" destId="{93F02153-57CE-4692-B9F8-C0B856E89C3D}" srcOrd="0" destOrd="0" presId="urn:microsoft.com/office/officeart/2005/8/layout/hierarchy1"/>
    <dgm:cxn modelId="{40AFCB24-CBB9-4ADC-B670-88A492C9CC90}" type="presParOf" srcId="{703C76FF-D791-430B-99AF-86DFE8D1992A}" destId="{5F73E9F2-C286-43E7-B217-D13448B394D1}" srcOrd="1" destOrd="0" presId="urn:microsoft.com/office/officeart/2005/8/layout/hierarchy1"/>
    <dgm:cxn modelId="{CAEA5CEF-5420-4974-AA87-A1378DAD10EC}" type="presParOf" srcId="{2ACEEF68-D2C4-4ACB-ABC4-3FA494835FF7}" destId="{E269663C-68C2-4727-AFA8-EE98046D179D}" srcOrd="1" destOrd="0" presId="urn:microsoft.com/office/officeart/2005/8/layout/hierarchy1"/>
    <dgm:cxn modelId="{8539C240-F01F-4FC7-BFCA-A1384AE88CBF}" type="presParOf" srcId="{4A12DCEA-C9B4-4ED9-827F-F4CD047498E8}" destId="{3455111B-2055-48B7-83E5-ACCC6787B981}" srcOrd="2" destOrd="0" presId="urn:microsoft.com/office/officeart/2005/8/layout/hierarchy1"/>
    <dgm:cxn modelId="{63C3042D-C275-474C-BB56-3735BCB1919E}" type="presParOf" srcId="{4A12DCEA-C9B4-4ED9-827F-F4CD047498E8}" destId="{A7DF3BC9-CE80-493A-9351-E98054822C33}" srcOrd="3" destOrd="0" presId="urn:microsoft.com/office/officeart/2005/8/layout/hierarchy1"/>
    <dgm:cxn modelId="{7E517337-8118-4A39-AB11-4ECEF796ADCD}" type="presParOf" srcId="{A7DF3BC9-CE80-493A-9351-E98054822C33}" destId="{4BAA1294-D084-49A5-AA59-2E37262FEECD}" srcOrd="0" destOrd="0" presId="urn:microsoft.com/office/officeart/2005/8/layout/hierarchy1"/>
    <dgm:cxn modelId="{11772588-4475-4BD8-B0EF-EA3C182C18C3}" type="presParOf" srcId="{4BAA1294-D084-49A5-AA59-2E37262FEECD}" destId="{4CC2A2E0-F63E-4B9C-8A4B-633DE5D22850}" srcOrd="0" destOrd="0" presId="urn:microsoft.com/office/officeart/2005/8/layout/hierarchy1"/>
    <dgm:cxn modelId="{2093A387-3CA1-4DAF-9451-BC33A87F0479}" type="presParOf" srcId="{4BAA1294-D084-49A5-AA59-2E37262FEECD}" destId="{7D6E85B2-33FA-4B01-9D3C-FCE98FAEDA06}" srcOrd="1" destOrd="0" presId="urn:microsoft.com/office/officeart/2005/8/layout/hierarchy1"/>
    <dgm:cxn modelId="{62FF557A-D776-4C58-8E63-4F880BF222D4}" type="presParOf" srcId="{A7DF3BC9-CE80-493A-9351-E98054822C33}" destId="{8B9E4DE8-C710-4570-A9EA-DA6E28DF0371}" srcOrd="1" destOrd="0" presId="urn:microsoft.com/office/officeart/2005/8/layout/hierarchy1"/>
    <dgm:cxn modelId="{D7268BC7-2012-4C8F-8A60-9EBCE035FE51}" type="presParOf" srcId="{4A12DCEA-C9B4-4ED9-827F-F4CD047498E8}" destId="{5838593E-6C77-4986-9E07-EA47FF352BEE}" srcOrd="4" destOrd="0" presId="urn:microsoft.com/office/officeart/2005/8/layout/hierarchy1"/>
    <dgm:cxn modelId="{B14F8F52-1BC7-4405-92D5-8E6C2D32F457}" type="presParOf" srcId="{4A12DCEA-C9B4-4ED9-827F-F4CD047498E8}" destId="{730C5210-10B6-492C-8D70-32F09FCACC16}" srcOrd="5" destOrd="0" presId="urn:microsoft.com/office/officeart/2005/8/layout/hierarchy1"/>
    <dgm:cxn modelId="{5E086409-7C26-45BB-8C09-5C7D2156B15A}" type="presParOf" srcId="{730C5210-10B6-492C-8D70-32F09FCACC16}" destId="{1823D37A-DAEC-443D-AEFD-902C38B2BDE7}" srcOrd="0" destOrd="0" presId="urn:microsoft.com/office/officeart/2005/8/layout/hierarchy1"/>
    <dgm:cxn modelId="{3C3F7323-20FA-4C65-BFE6-965F1E9984AA}" type="presParOf" srcId="{1823D37A-DAEC-443D-AEFD-902C38B2BDE7}" destId="{3F653081-AC24-4E50-BA92-38813EDB4CA1}" srcOrd="0" destOrd="0" presId="urn:microsoft.com/office/officeart/2005/8/layout/hierarchy1"/>
    <dgm:cxn modelId="{D4F8FFA4-1FD6-4E3E-A02E-619290DF6F13}" type="presParOf" srcId="{1823D37A-DAEC-443D-AEFD-902C38B2BDE7}" destId="{CB3C59D6-0262-4A49-9328-6C475E15B23F}" srcOrd="1" destOrd="0" presId="urn:microsoft.com/office/officeart/2005/8/layout/hierarchy1"/>
    <dgm:cxn modelId="{679EA8D4-AC5C-4C0F-99D1-39E2BEABC799}" type="presParOf" srcId="{730C5210-10B6-492C-8D70-32F09FCACC16}" destId="{2430172F-06EA-4F80-B1BD-CC1CFE9EEE0B}" srcOrd="1" destOrd="0" presId="urn:microsoft.com/office/officeart/2005/8/layout/hierarchy1"/>
    <dgm:cxn modelId="{49B0C1B2-1DBF-46DA-85A1-159A6CD12D0E}" type="presParOf" srcId="{4A12DCEA-C9B4-4ED9-827F-F4CD047498E8}" destId="{F70EED55-05D5-41B4-867B-8EBB23877E02}" srcOrd="6" destOrd="0" presId="urn:microsoft.com/office/officeart/2005/8/layout/hierarchy1"/>
    <dgm:cxn modelId="{03DB891D-C677-4F78-83F5-4553882834E0}" type="presParOf" srcId="{4A12DCEA-C9B4-4ED9-827F-F4CD047498E8}" destId="{3824F971-BFBE-40F5-9162-117C153DA3B3}" srcOrd="7" destOrd="0" presId="urn:microsoft.com/office/officeart/2005/8/layout/hierarchy1"/>
    <dgm:cxn modelId="{B24C3E2C-B64F-424B-B17E-BA738CBFB316}" type="presParOf" srcId="{3824F971-BFBE-40F5-9162-117C153DA3B3}" destId="{19A5E2D9-3223-426D-9021-E7C4253335E5}" srcOrd="0" destOrd="0" presId="urn:microsoft.com/office/officeart/2005/8/layout/hierarchy1"/>
    <dgm:cxn modelId="{83F98B7D-8263-4272-954B-B1AD452DDED5}" type="presParOf" srcId="{19A5E2D9-3223-426D-9021-E7C4253335E5}" destId="{53D83A12-A11D-4724-B3C9-F1B4B2FB80D4}" srcOrd="0" destOrd="0" presId="urn:microsoft.com/office/officeart/2005/8/layout/hierarchy1"/>
    <dgm:cxn modelId="{5909D56F-1D8E-4A59-B9AA-1BFE32647104}" type="presParOf" srcId="{19A5E2D9-3223-426D-9021-E7C4253335E5}" destId="{FCD0B892-8697-417A-9B9A-442BF80BD84E}" srcOrd="1" destOrd="0" presId="urn:microsoft.com/office/officeart/2005/8/layout/hierarchy1"/>
    <dgm:cxn modelId="{1F64ABA3-CC05-4BCC-A346-B96291F0CDB3}" type="presParOf" srcId="{3824F971-BFBE-40F5-9162-117C153DA3B3}" destId="{C6C308D9-1CF0-431F-A1AE-B5417A9BF7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EED55-05D5-41B4-867B-8EBB23877E02}">
      <dsp:nvSpPr>
        <dsp:cNvPr id="0" name=""/>
        <dsp:cNvSpPr/>
      </dsp:nvSpPr>
      <dsp:spPr>
        <a:xfrm>
          <a:off x="4019163" y="2555209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8593E-6C77-4986-9E07-EA47FF352BEE}">
      <dsp:nvSpPr>
        <dsp:cNvPr id="0" name=""/>
        <dsp:cNvSpPr/>
      </dsp:nvSpPr>
      <dsp:spPr>
        <a:xfrm>
          <a:off x="4019163" y="2555209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5111B-2055-48B7-83E5-ACCC6787B981}">
      <dsp:nvSpPr>
        <dsp:cNvPr id="0" name=""/>
        <dsp:cNvSpPr/>
      </dsp:nvSpPr>
      <dsp:spPr>
        <a:xfrm>
          <a:off x="2967156" y="2555209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C31AF-A300-4041-9951-95BA67D8D836}">
      <dsp:nvSpPr>
        <dsp:cNvPr id="0" name=""/>
        <dsp:cNvSpPr/>
      </dsp:nvSpPr>
      <dsp:spPr>
        <a:xfrm>
          <a:off x="863143" y="2555209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D4C4-A92D-49E2-B81F-7CBE44394162}">
      <dsp:nvSpPr>
        <dsp:cNvPr id="0" name=""/>
        <dsp:cNvSpPr/>
      </dsp:nvSpPr>
      <dsp:spPr>
        <a:xfrm>
          <a:off x="3158430" y="1462078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672FBD-92D0-4F1C-81D3-A5D281C68DDF}">
      <dsp:nvSpPr>
        <dsp:cNvPr id="0" name=""/>
        <dsp:cNvSpPr/>
      </dsp:nvSpPr>
      <dsp:spPr>
        <a:xfrm>
          <a:off x="3349704" y="16437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ФАКТОРЫ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ВОЗНИКНОВЕНИЯ ДЕТСКОЙ ТРЕВОЖНОСТИ</a:t>
          </a:r>
        </a:p>
      </dsp:txBody>
      <dsp:txXfrm>
        <a:off x="3381721" y="1675806"/>
        <a:ext cx="1657431" cy="1029096"/>
      </dsp:txXfrm>
    </dsp:sp>
    <dsp:sp modelId="{93F02153-57CE-4692-B9F8-C0B856E89C3D}">
      <dsp:nvSpPr>
        <dsp:cNvPr id="0" name=""/>
        <dsp:cNvSpPr/>
      </dsp:nvSpPr>
      <dsp:spPr>
        <a:xfrm>
          <a:off x="2411" y="3055868"/>
          <a:ext cx="1721465" cy="1093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3E9F2-C286-43E7-B217-D13448B394D1}">
      <dsp:nvSpPr>
        <dsp:cNvPr id="0" name=""/>
        <dsp:cNvSpPr/>
      </dsp:nvSpPr>
      <dsp:spPr>
        <a:xfrm>
          <a:off x="193684" y="3237578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СЕМЬЯ</a:t>
          </a:r>
        </a:p>
      </dsp:txBody>
      <dsp:txXfrm>
        <a:off x="225701" y="3269595"/>
        <a:ext cx="1657431" cy="1029096"/>
      </dsp:txXfrm>
    </dsp:sp>
    <dsp:sp modelId="{4CC2A2E0-F63E-4B9C-8A4B-633DE5D22850}">
      <dsp:nvSpPr>
        <dsp:cNvPr id="0" name=""/>
        <dsp:cNvSpPr/>
      </dsp:nvSpPr>
      <dsp:spPr>
        <a:xfrm>
          <a:off x="2106423" y="3055868"/>
          <a:ext cx="1721465" cy="1093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6E85B2-33FA-4B01-9D3C-FCE98FAEDA06}">
      <dsp:nvSpPr>
        <dsp:cNvPr id="0" name=""/>
        <dsp:cNvSpPr/>
      </dsp:nvSpPr>
      <dsp:spPr>
        <a:xfrm>
          <a:off x="2297697" y="3237578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ПСИХИЧЕСКАЯ ТРАВМА</a:t>
          </a:r>
        </a:p>
      </dsp:txBody>
      <dsp:txXfrm>
        <a:off x="2329714" y="3269595"/>
        <a:ext cx="1657431" cy="1029096"/>
      </dsp:txXfrm>
    </dsp:sp>
    <dsp:sp modelId="{3F653081-AC24-4E50-BA92-38813EDB4CA1}">
      <dsp:nvSpPr>
        <dsp:cNvPr id="0" name=""/>
        <dsp:cNvSpPr/>
      </dsp:nvSpPr>
      <dsp:spPr>
        <a:xfrm>
          <a:off x="4210436" y="3055868"/>
          <a:ext cx="1721465" cy="1093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3C59D6-0262-4A49-9328-6C475E15B23F}">
      <dsp:nvSpPr>
        <dsp:cNvPr id="0" name=""/>
        <dsp:cNvSpPr/>
      </dsp:nvSpPr>
      <dsp:spPr>
        <a:xfrm>
          <a:off x="4401710" y="3237578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СОЦИАЛЬНЫЕ ФАКТОРЫ</a:t>
          </a:r>
        </a:p>
      </dsp:txBody>
      <dsp:txXfrm>
        <a:off x="4433727" y="3269595"/>
        <a:ext cx="1657431" cy="1029096"/>
      </dsp:txXfrm>
    </dsp:sp>
    <dsp:sp modelId="{53D83A12-A11D-4724-B3C9-F1B4B2FB80D4}">
      <dsp:nvSpPr>
        <dsp:cNvPr id="0" name=""/>
        <dsp:cNvSpPr/>
      </dsp:nvSpPr>
      <dsp:spPr>
        <a:xfrm>
          <a:off x="6314449" y="3055868"/>
          <a:ext cx="1721465" cy="1093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D0B892-8697-417A-9B9A-442BF80BD84E}">
      <dsp:nvSpPr>
        <dsp:cNvPr id="0" name=""/>
        <dsp:cNvSpPr/>
      </dsp:nvSpPr>
      <dsp:spPr>
        <a:xfrm>
          <a:off x="6505723" y="3237578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rgbClr val="00B050"/>
              </a:solidFill>
              <a:effectLst/>
              <a:latin typeface="Arial" charset="0"/>
            </a:rPr>
            <a:t>ГЕНЕТИЧЕСКИЕ ФАКТОРЫ</a:t>
          </a:r>
        </a:p>
      </dsp:txBody>
      <dsp:txXfrm>
        <a:off x="6537740" y="3269595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115C03-456C-479A-1FC8-338C25050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B6D077-A814-D80C-9529-8740B0C1A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059DF7-BF08-81F4-CD54-6AEF8B0E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F43E45-C2F4-8CFC-B49E-78096906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F28610-E897-F2C8-73E2-1D307813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5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4A8170-8760-6112-5D2B-9A189C51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D75869-7A25-05C8-0962-42E2FF5F5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405A5E-6D8F-4B86-15C3-A31E19CB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720167-5E0C-6E09-C345-6CEBA0B8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55B63F-40B2-CD09-BE28-7CE9A9B6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7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101D18B-75B6-F6C0-AA65-DA12AC6BC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B0B13E-5DBB-C40A-E5E3-A04F0B73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BF70E3-FDBD-B59E-642C-340DD27D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066A06-09D0-5D8B-FC9F-B2FB0FB7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80D60B-6785-4B75-6935-F823328D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9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C7F564-7042-F2C4-8D6B-AC8EA793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F827BA-9D08-01B8-C1C3-5CDF6454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6157A8-9D16-5CB8-ADE2-94886FBB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A452F9-F2F3-8936-0D0F-6F23185F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E52705-937E-40FB-DD6A-3126CEC3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0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336968-22C8-2A70-DC75-7D8FB3B6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00B70B-B407-33D2-8B48-9A9499A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7B7EAA-C640-18C0-1CE4-877D32A5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E783ED-5D6C-4E05-DB2B-8A369673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116AFD-4ED2-4EC5-6639-A0076AF4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8938AE-268F-A7D1-DFAB-1012FA90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7EABB4-9C4F-50F2-2AE8-6B0565A28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15A06B-0534-4FD5-AAA4-D96D03F3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9F1518-871C-18C1-A48A-D2262F7E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CB331C-26F7-9E45-FB6E-A11A31A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42E4E7-5D9B-0F71-2D4C-B16BAAB4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19399B-8820-F6B3-0094-0E0CB392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2DC705-33C4-DD61-7BAA-B76BB4D5F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D9B1E1-ACB6-CCF0-5CD0-7850BD4D5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7B5412D-FD28-608D-5AC2-309FDB230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DB17B3-64FC-23C5-FA01-1125870F9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2FC8B54-4E55-5EDF-DD00-7F4B6236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4F9FF63-118A-A252-DB27-1C57A6AC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AA95069-9C7A-CBBD-CE69-55EEE2A6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6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752A64-319D-B116-B1DF-68ED84E8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F0F32A-E453-C94A-58C3-7127DD87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47AEFA4-CC91-12A2-1CC6-216B7567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EE1472-5157-5FF3-2750-B2AEBC02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0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C6D51B8-F105-4B18-217D-BF6BFACC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55CE8D-6796-96E3-CE77-AD86F98C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4B55305-FE5B-0072-8E37-F479E01F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8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FB701A-CEA6-EE8C-D961-5D206DE6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8FF03E-DB7E-4E84-0CD0-E72DD5913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920FC63-0F75-2E6D-C619-4B186CBEE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AF9FC9-25E0-7E4D-6E90-B487C7DB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68D9A-FA44-4BA8-9482-420FC059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B81FDC-8B6C-9B69-7EDE-8B549B1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1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66414-2110-62D9-4B69-5518D1B8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3A2CF94-F21B-51B3-F923-C128CE26B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00B11C-A25F-B5DD-5A4B-12B5B950F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AB217C-11A9-F49D-0BA0-59E25ABB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563582-C88C-E554-16F8-F584098A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AE9D59-A632-9501-8021-30D9F06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2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3AB20E-74CF-CFF5-BF38-867FF79A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2B045C-F2E8-C762-3669-FA866AC3F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E01ED-6255-401B-52F7-E666BA227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7AAA-1D8C-45E3-8ECF-124F5138BC7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38650C-AA57-C312-FDEB-8A65959DD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ABF466-06DC-DB8A-3EDC-8048E0090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86F7E-D555-4209-9E15-FAD1F0E1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0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858B6F-4DF4-FD69-0298-389ED3D9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CAE38E4-CE30-C666-4446-E7DDE49AF248}"/>
              </a:ext>
            </a:extLst>
          </p:cNvPr>
          <p:cNvSpPr/>
          <p:nvPr/>
        </p:nvSpPr>
        <p:spPr>
          <a:xfrm>
            <a:off x="1594338" y="411480"/>
            <a:ext cx="93409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6885" y="678873"/>
            <a:ext cx="79647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altLang="ru-RU" sz="2800" b="1" dirty="0" smtClean="0">
                <a:solidFill>
                  <a:srgbClr val="00B050"/>
                </a:solidFill>
              </a:rPr>
              <a:t>Применение </a:t>
            </a:r>
            <a:r>
              <a:rPr lang="ru-RU" altLang="ru-RU" sz="2800" b="1" dirty="0">
                <a:solidFill>
                  <a:srgbClr val="00B050"/>
                </a:solidFill>
              </a:rPr>
              <a:t>недирективной игровой терапии в работе </a:t>
            </a:r>
            <a:r>
              <a:rPr lang="ru-RU" altLang="ru-RU" sz="2800" b="1" dirty="0" smtClean="0">
                <a:solidFill>
                  <a:srgbClr val="00B050"/>
                </a:solidFill>
              </a:rPr>
              <a:t>педагога ДОУ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6293" y="637309"/>
            <a:ext cx="97951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sz="1400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организации занятий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занятие. Дети чаще всего проверяют, как психолог относится к их действиям. Демонстрируют высокий уровень тревожности, спонтанные реакции, осуществляют вербальную, невербальную и поисковую игровую деятельность.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4-6 занятие. Дети проявляют любопытство. Присутствует исследовательская, бессистемная и творческая игра. Агрессивная игра достигает пика. Ребенок по-прежнему выражает тревогу, волнение, недоверие, возрастают случаи выражения радости.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7-9 занятие. Агрессивная игра исчезает. Присутствует творческая игра, увеличивается вербальное взаимодействие с психологом, выдается больше информации о семье, о детском саде. Ребенок выражает счастье, радость.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10-12 занятие. Преобладают игры направленные на построение отношений, драматические, ролевые. Доминирующей эмоцией становится радость.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связи с тем, что игровая терапия опирается в больше степени на ситуацию «здесь и теперь», психолог не готовит заранее разработанный сценарий занятия. Он формируется каждый раз с учетом особенностей ребенка, ситуации взаимодействия ребенка и психолога, ситуативных факторов (эмоционального состояния, мотивации и  уровня активности ребенка и др.).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02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1011383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B050"/>
                </a:solidFill>
              </a:rPr>
              <a:t>УСЛОВИЯ ДЛЯ СОЗДАНИЯ ТЕРАПЕВТИЧЕСКИХ ОТНОШЕНИЙ МЕЖДУ РЕБЕНКОМ И ПСИХОЛОГОМ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3309" y="3198168"/>
            <a:ext cx="5881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B050"/>
                </a:solidFill>
              </a:rPr>
              <a:t>ИГРОВАЯ </a:t>
            </a:r>
            <a:r>
              <a:rPr lang="ru-RU" altLang="ru-RU" b="1" dirty="0">
                <a:solidFill>
                  <a:srgbClr val="00B050"/>
                </a:solidFill>
              </a:rPr>
              <a:t>КОМНАТА  ИГРУШКИ  ИГРОВОЙ МАТЕРИАЛ </a:t>
            </a:r>
          </a:p>
        </p:txBody>
      </p:sp>
      <p:pic>
        <p:nvPicPr>
          <p:cNvPr id="2050" name="Picture 2" descr="C:\Users\1\Desktop\ПСИХОЛОГ\2023-2024 Планы, отчеты, мероприят\ПСИХОЛОГ 2022-2023 документы и отчеты все\Род. собрание 4 апреля2023 2\фОТО Пезентация проект\IMG_4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66" y="2128646"/>
            <a:ext cx="4232868" cy="31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ПСИХОЛОГ\2023-2024 Планы, отчеты, мероприят\ПСИХОЛОГ 2022-2023 документы и отчеты все\Род. собрание 4 апреля2023 2\ФОТО 2023\IMG_20230217_09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1189513"/>
            <a:ext cx="2727883" cy="53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ПСИХОЛОГ\2023-2024 Планы, отчеты, мероприят\ПСИХОЛОГ 2022-2023 документы и отчеты все\Род. собрание 4 апреля2023 2\фОТО Пезентация проект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8" y="2128646"/>
            <a:ext cx="3263802" cy="26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26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1\Desktop\ПСИХОЛОГ\2023-2024 Планы, отчеты, мероприят\ПСИХОЛОГ 2022-2023 документы и отчеты все\Род. собрание 4 апреля2023 2\ФОТО 2023\IMG_20221110_102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6" y="1660186"/>
            <a:ext cx="2965480" cy="39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ПСИХОЛОГ\2023-2024 Планы, отчеты, мероприят\ПСИХОЛОГ 2022-2023 документы и отчеты все\Род. собрание 4 апреля2023 2\ФОТО 2023\IMG_20221110_103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43" y="1657407"/>
            <a:ext cx="4927207" cy="313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ПСИХОЛОГ\2023-2024 Планы, отчеты, мероприят\ПСИХОЛОГ 2022-2023 документы и отчеты все\Род. собрание 4 апреля2023 2\фОТО Пезентация проект\IMG_5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72" y="1657407"/>
            <a:ext cx="2919783" cy="32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6400" y="150471"/>
            <a:ext cx="7310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dirty="0" smtClean="0">
              <a:solidFill>
                <a:srgbClr val="00B050"/>
              </a:solidFill>
            </a:endParaRPr>
          </a:p>
          <a:p>
            <a:pPr algn="ctr"/>
            <a:r>
              <a:rPr lang="ru-RU" altLang="ru-RU" sz="2800" b="1" dirty="0" smtClean="0">
                <a:solidFill>
                  <a:srgbClr val="00B050"/>
                </a:solidFill>
              </a:rPr>
              <a:t>Индивидуальные занятия</a:t>
            </a:r>
            <a:endParaRPr lang="ru-RU" alt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69" y="401784"/>
            <a:ext cx="12192000" cy="6858000"/>
          </a:xfrm>
          <a:prstGeom prst="rect">
            <a:avLst/>
          </a:prstGeom>
        </p:spPr>
      </p:pic>
      <p:pic>
        <p:nvPicPr>
          <p:cNvPr id="4098" name="Picture 2" descr="C:\Users\1\Desktop\ПСИХОЛОГ\фото к презент Квашенникова\IMG_20230208_092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7" y="902826"/>
            <a:ext cx="2323070" cy="51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ПСИХОЛОГ\фото к презент Квашенникова\IMG_20221003_084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99" y="928886"/>
            <a:ext cx="3906790" cy="52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ПСИХОЛОГ\2023-2024 Планы, отчеты, мероприят\ПСИХОЛОГ 2022-2023 документы и отчеты все\Род. собрание 4 апреля2023 2\ФОТО 2023\IMG_20230313_084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24" y="902826"/>
            <a:ext cx="3246215" cy="52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 descr="C:\Users\1\Desktop\ПСИХОЛОГ\2023-2024 Планы, отчеты, мероприят\ПСИХОЛОГ 2022-2023 документы и отчеты все\Род. собрание 4 апреля2023 2\фОТО Пезентация проект\IMG_5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903514"/>
            <a:ext cx="4958868" cy="44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ПСИХОЛОГ\2023-2024 Планы, отчеты, мероприят\ПСИХОЛОГ 2022-2023 документы и отчеты все\Род. собрание 4 апреля2023 2\фОТО Пезентация проект\IMG_5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0" y="903514"/>
            <a:ext cx="5573487" cy="45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7" y="330107"/>
            <a:ext cx="10520878" cy="591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2045AD-9FAD-DE57-D8FF-01F203182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37" y="1211279"/>
            <a:ext cx="2312251" cy="3079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76AA85A-90CD-2116-CF60-CB87D5877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3" y="1211279"/>
            <a:ext cx="1725692" cy="3220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6FF19CE-48CC-8AB5-06C4-E241A7C3F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68" y="1211279"/>
            <a:ext cx="2382813" cy="33287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A53BEC9-04FC-BFAD-50F5-CE00356CD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71" y="1187847"/>
            <a:ext cx="3221518" cy="43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C:\Users\1\Desktop\ПСИХОЛОГ\фото к презент Квашенникова\IMG_20221111_093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1" y="1751213"/>
            <a:ext cx="3207126" cy="42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ПСИХОЛОГ\фото к презент Квашенникова\IMG_6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3650" y="2286965"/>
            <a:ext cx="4286021" cy="32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0437" y="470749"/>
            <a:ext cx="5991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</a:rPr>
              <a:t>Занятия  «родитель-ребенок»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124" name="Picture 4" descr="C:\Users\1\Desktop\ПСИХОЛОГ\2023-2024 Планы, отчеты, мероприят\ПСИХОЛОГ 2022-2023 документы и отчеты все\Род. собрание 4 апреля2023 2\фОТО Пезентация проект\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38" y="2418781"/>
            <a:ext cx="3934512" cy="29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C:\Users\1\Desktop\ПСИХОЛОГ\2023-2024 Планы, отчеты, мероприят\ПСИХОЛОГ 2022-2023 документы и отчеты все\Род. собрание 4 апреля2023 2\ФОТО 2023\IMG_20230328_081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44" y="1451919"/>
            <a:ext cx="2505562" cy="50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ПСИХОЛОГ\2023-2024 Планы, отчеты, мероприят\ПСИХОЛОГ 2022-2023 документы и отчеты все\Род. собрание 4 апреля2023 2\ФОТО 2023\IMG_20230328_082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19" y="1451919"/>
            <a:ext cx="5901089" cy="26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C:\Users\1\Desktop\ПСИХОЛОГ\фото к презент Квашенникова\IMG_20221012_173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9" y="1222048"/>
            <a:ext cx="3511373" cy="46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9402" y="304800"/>
            <a:ext cx="4510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Тренинги для родителей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147" name="Picture 3" descr="C:\Users\1\Desktop\ПСИХОЛОГ\2023-2024 Планы, отчеты, мероприят\Неделя психологии апрель 2024\Квашенникова МДОУ 104. ОТЧЕТ Неделя психологии апрель\IMG-c5ca0e15d3e852493132d87386475db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09" y="1222048"/>
            <a:ext cx="3895781" cy="37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ownloads\DFnshJ44SlRdqPQ2HajPZVyDp78Hzn655pUxVFMFzczqGBGMQn_RAdwb_waRIX1TekaQr3_uYOyIkY91W2RW4jM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05" y="1222048"/>
            <a:ext cx="3486150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6145" y="415636"/>
            <a:ext cx="3920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B050"/>
                </a:solidFill>
              </a:rPr>
              <a:t>ФУНДАМЕНТАЛЬНЫЕ </a:t>
            </a:r>
            <a:r>
              <a:rPr lang="ru-RU" altLang="ru-RU" sz="2800" b="1" dirty="0" smtClean="0">
                <a:solidFill>
                  <a:srgbClr val="00B050"/>
                </a:solidFill>
              </a:rPr>
              <a:t> ЭМОЦИИ</a:t>
            </a:r>
            <a:endParaRPr lang="ru-RU" alt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4327" y="1413165"/>
            <a:ext cx="2466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b="1" dirty="0"/>
              <a:t>интерес-волнение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b="1" dirty="0"/>
              <a:t>радость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b="1" dirty="0"/>
              <a:t>удивление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514109" y="1347994"/>
            <a:ext cx="2701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/>
              <a:t>горе            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/>
              <a:t>  страдание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/>
              <a:t>  гнев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/>
              <a:t>  отвращение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92836" y="1347993"/>
            <a:ext cx="2258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dirty="0"/>
              <a:t> </a:t>
            </a:r>
            <a:r>
              <a:rPr lang="ru-RU" altLang="ru-RU" b="1" dirty="0"/>
              <a:t>презрение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/>
              <a:t>  страх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/>
              <a:t>  стыд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b="1" dirty="0"/>
              <a:t>  вина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7381" y="4225636"/>
            <a:ext cx="5556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altLang="ru-RU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ТРЕВОЖНОСТЬ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773382" y="1369743"/>
            <a:ext cx="8423562" cy="2479962"/>
          </a:xfrm>
          <a:prstGeom prst="downArrowCallout">
            <a:avLst>
              <a:gd name="adj1" fmla="val 61110"/>
              <a:gd name="adj2" fmla="val 61110"/>
              <a:gd name="adj3" fmla="val 16667"/>
              <a:gd name="adj4" fmla="val 66667"/>
            </a:avLst>
          </a:prstGeom>
          <a:solidFill>
            <a:srgbClr val="00B050">
              <a:alpha val="38000"/>
            </a:srgbClr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0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30534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Наиболее </a:t>
            </a:r>
            <a:r>
              <a:rPr lang="ru-RU" b="1" dirty="0">
                <a:solidFill>
                  <a:srgbClr val="00B050"/>
                </a:solidFill>
              </a:rPr>
              <a:t>часто родители задают следующие вопросы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1. Как правильно реагировать на то, что ребенок не здоровается?</a:t>
            </a:r>
          </a:p>
          <a:p>
            <a:r>
              <a:rPr lang="ru-RU" dirty="0">
                <a:solidFill>
                  <a:srgbClr val="00B050"/>
                </a:solidFill>
              </a:rPr>
              <a:t>2. Как реагировать на то, что ребенок просыпается ночью и ложится к нам в постель?</a:t>
            </a:r>
          </a:p>
          <a:p>
            <a:r>
              <a:rPr lang="ru-RU" dirty="0">
                <a:solidFill>
                  <a:srgbClr val="00B050"/>
                </a:solidFill>
              </a:rPr>
              <a:t>3. Как наладить отношения отца с сыном?</a:t>
            </a:r>
          </a:p>
          <a:p>
            <a:r>
              <a:rPr lang="ru-RU" dirty="0">
                <a:solidFill>
                  <a:srgbClr val="00B050"/>
                </a:solidFill>
              </a:rPr>
              <a:t>4.Что делать, если ребенок несамостоятельный?</a:t>
            </a:r>
          </a:p>
          <a:p>
            <a:r>
              <a:rPr lang="ru-RU" dirty="0">
                <a:solidFill>
                  <a:srgbClr val="00B050"/>
                </a:solidFill>
              </a:rPr>
              <a:t>5. Что делать если ребенок постоянно требует внимания?</a:t>
            </a:r>
          </a:p>
          <a:p>
            <a:r>
              <a:rPr lang="ru-RU" dirty="0">
                <a:solidFill>
                  <a:srgbClr val="00B050"/>
                </a:solidFill>
              </a:rPr>
              <a:t>6. Как мне помочь ребенку, чтобы он стал более уверенный в себе?</a:t>
            </a:r>
          </a:p>
          <a:p>
            <a:r>
              <a:rPr lang="ru-RU" dirty="0">
                <a:solidFill>
                  <a:srgbClr val="00B050"/>
                </a:solidFill>
              </a:rPr>
              <a:t>7. Как мне помочь ребенку, если мы находимся в состоянии развода?</a:t>
            </a:r>
          </a:p>
          <a:p>
            <a:r>
              <a:rPr lang="ru-RU" dirty="0">
                <a:solidFill>
                  <a:srgbClr val="00B050"/>
                </a:solidFill>
              </a:rPr>
              <a:t>8.Мой ребенок любит играть пистолетами, ружьями и мечами, нормально ли это?</a:t>
            </a:r>
          </a:p>
          <a:p>
            <a:r>
              <a:rPr lang="ru-RU" dirty="0">
                <a:solidFill>
                  <a:srgbClr val="00B050"/>
                </a:solidFill>
              </a:rPr>
              <a:t>9.Как реагировать на вспышки раздражения у ребенка?</a:t>
            </a:r>
          </a:p>
        </p:txBody>
      </p:sp>
    </p:spTree>
    <p:extLst>
      <p:ext uri="{BB962C8B-B14F-4D97-AF65-F5344CB8AC3E}">
        <p14:creationId xmlns:p14="http://schemas.microsoft.com/office/powerpoint/2010/main" val="4327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C:\Users\1\Desktop\ПСИХОЛОГ\2023-2024 Планы, отчеты, мероприят\Неделя психологии апрель 2024\Квашенникова МДОУ 104. ОТЧЕТ Неделя психологии апрель\IMG_20240410_133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0" y="3179082"/>
            <a:ext cx="5421473" cy="23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1029" y="580570"/>
            <a:ext cx="7953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Тренинги для </a:t>
            </a:r>
            <a:r>
              <a:rPr lang="ru-RU" sz="2800" b="1" dirty="0" smtClean="0">
                <a:solidFill>
                  <a:srgbClr val="00B050"/>
                </a:solidFill>
              </a:rPr>
              <a:t>педагогов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1\Downloads\1lBpIwM9vpXCKbiSLVYAgEc8WiucGbZOf8154aI4loZV6kNyt9S3VIoHpAl0a98sxiLV-em2kVsithXDocya1u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29" y="1246592"/>
            <a:ext cx="5397643" cy="43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0600" y="817418"/>
            <a:ext cx="102107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sz="1300" b="1" dirty="0" smtClean="0">
              <a:solidFill>
                <a:srgbClr val="00B050"/>
              </a:solidFill>
            </a:endParaRPr>
          </a:p>
          <a:p>
            <a:r>
              <a:rPr lang="ru-RU" sz="1300" b="1" dirty="0" smtClean="0">
                <a:solidFill>
                  <a:srgbClr val="00B050"/>
                </a:solidFill>
              </a:rPr>
              <a:t>                     				Список литературы</a:t>
            </a:r>
          </a:p>
          <a:p>
            <a:r>
              <a:rPr lang="ru-RU" sz="1300" dirty="0" smtClean="0">
                <a:solidFill>
                  <a:srgbClr val="00B050"/>
                </a:solidFill>
              </a:rPr>
              <a:t>1.	</a:t>
            </a:r>
            <a:r>
              <a:rPr lang="ru-RU" sz="1300" dirty="0" err="1" smtClean="0">
                <a:solidFill>
                  <a:srgbClr val="00B050"/>
                </a:solidFill>
              </a:rPr>
              <a:t>Аллан</a:t>
            </a:r>
            <a:r>
              <a:rPr lang="ru-RU" sz="1300" dirty="0" smtClean="0">
                <a:solidFill>
                  <a:srgbClr val="00B050"/>
                </a:solidFill>
              </a:rPr>
              <a:t> Дж. Ландшафты детской души. - СПб-Минск, 1977</a:t>
            </a:r>
          </a:p>
          <a:p>
            <a:r>
              <a:rPr lang="ru-RU" sz="1300" dirty="0" smtClean="0">
                <a:solidFill>
                  <a:srgbClr val="00B050"/>
                </a:solidFill>
              </a:rPr>
              <a:t>2</a:t>
            </a:r>
            <a:r>
              <a:rPr lang="ru-RU" sz="1300" dirty="0">
                <a:solidFill>
                  <a:srgbClr val="00B050"/>
                </a:solidFill>
              </a:rPr>
              <a:t>.	</a:t>
            </a:r>
            <a:r>
              <a:rPr lang="ru-RU" sz="1300" dirty="0" err="1">
                <a:solidFill>
                  <a:srgbClr val="00B050"/>
                </a:solidFill>
              </a:rPr>
              <a:t>Божович</a:t>
            </a:r>
            <a:r>
              <a:rPr lang="ru-RU" sz="1300" dirty="0">
                <a:solidFill>
                  <a:srgbClr val="00B050"/>
                </a:solidFill>
              </a:rPr>
              <a:t> Л.И. Личность и её формирование в детском возрасте. Психологическое исследование. - М.: Просвещение, 1968.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3.	</a:t>
            </a:r>
            <a:r>
              <a:rPr lang="ru-RU" sz="1300" dirty="0" err="1">
                <a:solidFill>
                  <a:srgbClr val="00B050"/>
                </a:solidFill>
              </a:rPr>
              <a:t>Бреслав</a:t>
            </a:r>
            <a:r>
              <a:rPr lang="ru-RU" sz="1300" dirty="0">
                <a:solidFill>
                  <a:srgbClr val="00B050"/>
                </a:solidFill>
              </a:rPr>
              <a:t> Г.М. Эмоциональная особенность формирования личности в детстве: норма и отклонение. - М.: Педагогика, 1990.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4.	</a:t>
            </a:r>
            <a:r>
              <a:rPr lang="ru-RU" sz="1300" dirty="0" err="1">
                <a:solidFill>
                  <a:srgbClr val="00B050"/>
                </a:solidFill>
              </a:rPr>
              <a:t>Вачков</a:t>
            </a:r>
            <a:r>
              <a:rPr lang="ru-RU" sz="1300" dirty="0">
                <a:solidFill>
                  <a:srgbClr val="00B050"/>
                </a:solidFill>
              </a:rPr>
              <a:t> И.В. Тревожность, тревога, страх: различие понятий </a:t>
            </a:r>
            <a:r>
              <a:rPr lang="ru-RU" sz="1300" b="1" dirty="0">
                <a:solidFill>
                  <a:srgbClr val="00B050"/>
                </a:solidFill>
              </a:rPr>
              <a:t>//</a:t>
            </a:r>
            <a:r>
              <a:rPr lang="ru-RU" sz="1300" dirty="0">
                <a:solidFill>
                  <a:srgbClr val="00B050"/>
                </a:solidFill>
              </a:rPr>
              <a:t>Школьный психолог. - 2004. - № 8. </a:t>
            </a:r>
          </a:p>
          <a:p>
            <a:r>
              <a:rPr lang="ru-RU" sz="1300" dirty="0">
                <a:solidFill>
                  <a:srgbClr val="00B050"/>
                </a:solidFill>
              </a:rPr>
              <a:t>5.	Выготский Л.С. Вопросы детской психологии. - М., 1997.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6.	</a:t>
            </a:r>
            <a:r>
              <a:rPr lang="ru-RU" sz="1300" dirty="0" err="1">
                <a:solidFill>
                  <a:srgbClr val="00B050"/>
                </a:solidFill>
              </a:rPr>
              <a:t>Изард</a:t>
            </a:r>
            <a:r>
              <a:rPr lang="ru-RU" sz="1300" dirty="0">
                <a:solidFill>
                  <a:srgbClr val="00B050"/>
                </a:solidFill>
              </a:rPr>
              <a:t> К.Е. Эмоции человека. - М., 1980.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7.	</a:t>
            </a:r>
            <a:r>
              <a:rPr lang="ru-RU" sz="1300" dirty="0" err="1">
                <a:solidFill>
                  <a:srgbClr val="00B050"/>
                </a:solidFill>
              </a:rPr>
              <a:t>Имедадзе</a:t>
            </a:r>
            <a:r>
              <a:rPr lang="ru-RU" sz="1300" dirty="0">
                <a:solidFill>
                  <a:srgbClr val="00B050"/>
                </a:solidFill>
              </a:rPr>
              <a:t> Н.В. Тревожность как фактор учения в дошкольном возрасте //Психологические исследования. – Тбилиси, 1966.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8.	Захаров А.И. Детские неврозы. – СПб.: </a:t>
            </a:r>
            <a:r>
              <a:rPr lang="ru-RU" sz="1300" dirty="0" err="1">
                <a:solidFill>
                  <a:srgbClr val="00B050"/>
                </a:solidFill>
              </a:rPr>
              <a:t>Респекс</a:t>
            </a:r>
            <a:r>
              <a:rPr lang="ru-RU" sz="1300" dirty="0">
                <a:solidFill>
                  <a:srgbClr val="00B050"/>
                </a:solidFill>
              </a:rPr>
              <a:t>, 1995.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9.	Захаров А.И. Как помочь нашим детям избавиться от стра­ха. - СПб., 1995.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10.	Захаров А. И. Предупреждение отклонений в поведении ребенка. Третье издание. - СПб.: Союз, 1997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11.	Костина Л.М. Игровая терапия с тревожными детьми. – СПб.: Речь, 2003. 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12.	Кравцова М. Тревожные дети // Школьный психолог. 2003 № 19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13.	Ковалев С.В. Психология семейных отношений.- М.: Педагогика, 1987.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14.	Кузмина М. Н.  Детский невроз страха// Школьный психолог. 2000 № 5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15.	</a:t>
            </a:r>
            <a:r>
              <a:rPr lang="ru-RU" sz="1300" dirty="0" err="1">
                <a:solidFill>
                  <a:srgbClr val="00B050"/>
                </a:solidFill>
              </a:rPr>
              <a:t>Кэдьюсон</a:t>
            </a:r>
            <a:r>
              <a:rPr lang="ru-RU" sz="1300" dirty="0">
                <a:solidFill>
                  <a:srgbClr val="00B050"/>
                </a:solidFill>
              </a:rPr>
              <a:t> Х., Шеффер Ч. Практикум по игровой психотерапии. С.-Пб.,2000.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16.	Лебедева Н. Н. Принципы и методы игровой терапии /Под ред. А. Г. </a:t>
            </a:r>
            <a:r>
              <a:rPr lang="ru-RU" sz="1300" dirty="0" err="1">
                <a:solidFill>
                  <a:srgbClr val="00B050"/>
                </a:solidFill>
              </a:rPr>
              <a:t>Лидерса</a:t>
            </a:r>
            <a:r>
              <a:rPr lang="ru-RU" sz="1300" dirty="0">
                <a:solidFill>
                  <a:srgbClr val="00B050"/>
                </a:solidFill>
              </a:rPr>
              <a:t>. - М., 1997.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17.	</a:t>
            </a:r>
            <a:r>
              <a:rPr lang="ru-RU" sz="1300" dirty="0" err="1">
                <a:solidFill>
                  <a:srgbClr val="00B050"/>
                </a:solidFill>
              </a:rPr>
              <a:t>Лэндрет</a:t>
            </a:r>
            <a:r>
              <a:rPr lang="ru-RU" sz="1300" dirty="0">
                <a:solidFill>
                  <a:srgbClr val="00B050"/>
                </a:solidFill>
              </a:rPr>
              <a:t> Г.Л. Игровая терапия: искусство отношений. - М., 1994.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18.	</a:t>
            </a:r>
            <a:r>
              <a:rPr lang="ru-RU" sz="1300" dirty="0" err="1">
                <a:solidFill>
                  <a:srgbClr val="00B050"/>
                </a:solidFill>
              </a:rPr>
              <a:t>Муштакас</a:t>
            </a:r>
            <a:r>
              <a:rPr lang="ru-RU" sz="1300" dirty="0">
                <a:solidFill>
                  <a:srgbClr val="00B050"/>
                </a:solidFill>
              </a:rPr>
              <a:t> К. Игровая терапия. Издательство «Речь», 2000.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19.	</a:t>
            </a:r>
            <a:r>
              <a:rPr lang="ru-RU" sz="1300" dirty="0" err="1">
                <a:solidFill>
                  <a:srgbClr val="00B050"/>
                </a:solidFill>
              </a:rPr>
              <a:t>Макшанцева</a:t>
            </a:r>
            <a:r>
              <a:rPr lang="ru-RU" sz="1300" dirty="0">
                <a:solidFill>
                  <a:srgbClr val="00B050"/>
                </a:solidFill>
              </a:rPr>
              <a:t> Л. В. Тревожность и возможности её снижения у детей. Психологическая наука и образование, - 1988 - №2, с. 15.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21.	Обухова Л.Ф. Детская возрастная психология. - М.: </a:t>
            </a:r>
            <a:r>
              <a:rPr lang="ru-RU" sz="1300" dirty="0" err="1">
                <a:solidFill>
                  <a:srgbClr val="00B050"/>
                </a:solidFill>
              </a:rPr>
              <a:t>Триволта</a:t>
            </a:r>
            <a:r>
              <a:rPr lang="ru-RU" sz="1300" dirty="0">
                <a:solidFill>
                  <a:srgbClr val="00B050"/>
                </a:solidFill>
              </a:rPr>
              <a:t>, 1996</a:t>
            </a:r>
          </a:p>
          <a:p>
            <a:r>
              <a:rPr lang="ru-RU" sz="1300" dirty="0">
                <a:solidFill>
                  <a:srgbClr val="00B050"/>
                </a:solidFill>
              </a:rPr>
              <a:t>22.	Прихожан А.М. Причины, профилактика и преодоление тре­вожности /Психологическая наука и образование. - 1998. - № 2.</a:t>
            </a:r>
          </a:p>
          <a:p>
            <a:r>
              <a:rPr lang="ru-RU" sz="1300" dirty="0">
                <a:solidFill>
                  <a:srgbClr val="00B050"/>
                </a:solidFill>
              </a:rPr>
              <a:t>23. Психология. Словарь \ Под ред. А. В. Петровского, М. Г. </a:t>
            </a:r>
            <a:r>
              <a:rPr lang="ru-RU" sz="1300" dirty="0" err="1">
                <a:solidFill>
                  <a:srgbClr val="00B050"/>
                </a:solidFill>
              </a:rPr>
              <a:t>Ярошевского</a:t>
            </a:r>
            <a:r>
              <a:rPr lang="ru-RU" sz="1300" dirty="0">
                <a:solidFill>
                  <a:srgbClr val="00B050"/>
                </a:solidFill>
              </a:rPr>
              <a:t>. – 2-е изд., </a:t>
            </a:r>
            <a:r>
              <a:rPr lang="ru-RU" sz="1300" dirty="0" err="1">
                <a:solidFill>
                  <a:srgbClr val="00B050"/>
                </a:solidFill>
              </a:rPr>
              <a:t>испр</a:t>
            </a:r>
            <a:r>
              <a:rPr lang="ru-RU" sz="1300" dirty="0">
                <a:solidFill>
                  <a:srgbClr val="00B050"/>
                </a:solidFill>
              </a:rPr>
              <a:t>. И доп. –М.: Политиздат, 1990-494с.   </a:t>
            </a:r>
          </a:p>
          <a:p>
            <a:r>
              <a:rPr lang="ru-RU" sz="1300" dirty="0">
                <a:solidFill>
                  <a:srgbClr val="00B050"/>
                </a:solidFill>
              </a:rPr>
              <a:t>24.	</a:t>
            </a:r>
            <a:r>
              <a:rPr lang="ru-RU" sz="1300" dirty="0" err="1">
                <a:solidFill>
                  <a:srgbClr val="00B050"/>
                </a:solidFill>
              </a:rPr>
              <a:t>Роджерс</a:t>
            </a:r>
            <a:r>
              <a:rPr lang="ru-RU" sz="1300" dirty="0">
                <a:solidFill>
                  <a:srgbClr val="00B050"/>
                </a:solidFill>
              </a:rPr>
              <a:t> К.К. Науке о личности / История зарубежной психологии. Тесты – М.; 1980</a:t>
            </a:r>
          </a:p>
          <a:p>
            <a:r>
              <a:rPr lang="ru-RU" sz="1300" dirty="0">
                <a:solidFill>
                  <a:srgbClr val="00B050"/>
                </a:solidFill>
              </a:rPr>
              <a:t>25.	</a:t>
            </a:r>
            <a:r>
              <a:rPr lang="ru-RU" sz="1300" dirty="0" err="1">
                <a:solidFill>
                  <a:srgbClr val="00B050"/>
                </a:solidFill>
              </a:rPr>
              <a:t>Роджерс</a:t>
            </a:r>
            <a:r>
              <a:rPr lang="ru-RU" sz="1300" dirty="0">
                <a:solidFill>
                  <a:srgbClr val="00B050"/>
                </a:solidFill>
              </a:rPr>
              <a:t> К. К. Взгляд на психотерапию. Становление личности. Москва/пресс 1994. </a:t>
            </a:r>
          </a:p>
          <a:p>
            <a:r>
              <a:rPr lang="ru-RU" sz="1300" dirty="0">
                <a:solidFill>
                  <a:srgbClr val="00B050"/>
                </a:solidFill>
              </a:rPr>
              <a:t>26.	Савина Е., </a:t>
            </a:r>
            <a:r>
              <a:rPr lang="ru-RU" sz="1300" dirty="0" err="1">
                <a:solidFill>
                  <a:srgbClr val="00B050"/>
                </a:solidFill>
              </a:rPr>
              <a:t>Шанина</a:t>
            </a:r>
            <a:r>
              <a:rPr lang="ru-RU" sz="1300" dirty="0">
                <a:solidFill>
                  <a:srgbClr val="00B050"/>
                </a:solidFill>
              </a:rPr>
              <a:t> Н. Тревожные дети //Дошкольное вос­питание. - 1996. - № 4. </a:t>
            </a:r>
          </a:p>
        </p:txBody>
      </p:sp>
    </p:spTree>
    <p:extLst>
      <p:ext uri="{BB962C8B-B14F-4D97-AF65-F5344CB8AC3E}">
        <p14:creationId xmlns:p14="http://schemas.microsoft.com/office/powerpoint/2010/main" val="37930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9029" y="1393368"/>
            <a:ext cx="75909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4560017"/>
              </p:ext>
            </p:extLst>
          </p:nvPr>
        </p:nvGraphicFramePr>
        <p:xfrm>
          <a:off x="1720585" y="355600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1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7999" y="803565"/>
            <a:ext cx="6262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50"/>
                </a:solidFill>
              </a:rPr>
              <a:t>НЕДИРЕКТИВНАЯ ИГРОВАЯ ТЕРАПИЯ ЦЕНТРИРОВАННАЯ НА РЕБЕНКЕ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9141" y="1676399"/>
            <a:ext cx="2694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i="1" dirty="0">
                <a:solidFill>
                  <a:srgbClr val="00B050"/>
                </a:solidFill>
              </a:rPr>
              <a:t>Ключевые концепции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b="1" dirty="0">
                <a:solidFill>
                  <a:srgbClr val="00B050"/>
                </a:solidFill>
              </a:rPr>
              <a:t>ЕСТЕСТВЕННОЕ СТРЕМЛЕНИЕ РЕБЕНКА К САМОАКТУАЛИЗАЦИИ</a:t>
            </a:r>
          </a:p>
          <a:p>
            <a:pPr>
              <a:buFontTx/>
              <a:buChar char="•"/>
              <a:defRPr/>
            </a:pPr>
            <a:r>
              <a:rPr lang="ru-RU" altLang="ru-RU" b="1" dirty="0">
                <a:solidFill>
                  <a:srgbClr val="00B050"/>
                </a:solidFill>
              </a:rPr>
              <a:t>   СПОСОБНОСТЬ РЕБЕНКА К УПРАВЛЕНИЮ СОБСТВЕННЫМ РАЗВИТИЕМ</a:t>
            </a:r>
          </a:p>
          <a:p>
            <a:pPr>
              <a:buFontTx/>
              <a:buChar char="•"/>
              <a:defRPr/>
            </a:pPr>
            <a:r>
              <a:rPr lang="ru-RU" altLang="ru-RU" b="1" dirty="0">
                <a:solidFill>
                  <a:srgbClr val="00B050"/>
                </a:solidFill>
              </a:rPr>
              <a:t>  СОЗДАНИЕ ЭМОЦИОНАЛЬНЫХ ОТНОШЕНИЙ МЕЖДУ ПСИХОЛОГОМ И РЕБЕНКОМ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1" y="1427018"/>
            <a:ext cx="9365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Уникальные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личность важнее проблемы;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настоящее важнее прошлого 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чувство важнее мысли и действия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направленность важнее исправления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мудрость ребенка важнее знания терапевта</a:t>
            </a:r>
          </a:p>
        </p:txBody>
      </p:sp>
    </p:spTree>
    <p:extLst>
      <p:ext uri="{BB962C8B-B14F-4D97-AF65-F5344CB8AC3E}">
        <p14:creationId xmlns:p14="http://schemas.microsoft.com/office/powerpoint/2010/main" val="1065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751344"/>
            <a:ext cx="6096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Требования к профессиональной позиции и личности психолога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</a:p>
          <a:p>
            <a:r>
              <a:rPr lang="ru-RU" dirty="0">
                <a:solidFill>
                  <a:srgbClr val="00B050"/>
                </a:solidFill>
              </a:rPr>
              <a:t>1.	Искренне уважать ребенка и быть заинтересованным в нем как в целостной личности.</a:t>
            </a:r>
          </a:p>
          <a:p>
            <a:r>
              <a:rPr lang="ru-RU" dirty="0">
                <a:solidFill>
                  <a:srgbClr val="00B050"/>
                </a:solidFill>
              </a:rPr>
              <a:t>2.	Относиться с терпением и пониманием к сложностям внутреннего мира ребенка.</a:t>
            </a:r>
          </a:p>
          <a:p>
            <a:r>
              <a:rPr lang="ru-RU" dirty="0">
                <a:solidFill>
                  <a:srgbClr val="00B050"/>
                </a:solidFill>
              </a:rPr>
              <a:t>3.	Достаточно хорошо знать самого себя, чтобы быть в состоянии сохранить эмоциональную устойчивость и служить интересам ребенка.</a:t>
            </a:r>
          </a:p>
          <a:p>
            <a:r>
              <a:rPr lang="ru-RU" dirty="0">
                <a:solidFill>
                  <a:srgbClr val="00B050"/>
                </a:solidFill>
              </a:rPr>
              <a:t>4.	Иметь достаточно объективности и интеллектуальной свободы, чтобы выдвигать и экспериментально проверять гипотезы и быть в состоянии гибко приспосабливать свое мышление и реагирование к все более глубокому познанию ребенком самого себя.</a:t>
            </a:r>
          </a:p>
          <a:p>
            <a:r>
              <a:rPr lang="ru-RU" dirty="0">
                <a:solidFill>
                  <a:srgbClr val="00B050"/>
                </a:solidFill>
              </a:rPr>
              <a:t>5.	Обладать </a:t>
            </a:r>
            <a:r>
              <a:rPr lang="ru-RU" dirty="0" err="1">
                <a:solidFill>
                  <a:srgbClr val="00B050"/>
                </a:solidFill>
              </a:rPr>
              <a:t>сенситивностью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эмпатией</a:t>
            </a:r>
            <a:r>
              <a:rPr lang="ru-RU" dirty="0">
                <a:solidFill>
                  <a:srgbClr val="00B050"/>
                </a:solidFill>
              </a:rPr>
              <a:t>, чувством юмора и легкостью в общении.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6128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Цель: </a:t>
            </a:r>
            <a:r>
              <a:rPr lang="ru-RU" dirty="0">
                <a:solidFill>
                  <a:srgbClr val="00B050"/>
                </a:solidFill>
              </a:rPr>
              <a:t>Способствовать  снижению состояния личностной  тревожности у детей дошкольного возраста.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Задачи программы: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-Выработать у ребенка способности к приобретению навыков выбора и принятия решений. </a:t>
            </a:r>
          </a:p>
          <a:p>
            <a:r>
              <a:rPr lang="ru-RU" dirty="0">
                <a:solidFill>
                  <a:srgbClr val="00B050"/>
                </a:solidFill>
              </a:rPr>
              <a:t>- Способствовать формированию волевых качеств ребенка; </a:t>
            </a:r>
          </a:p>
          <a:p>
            <a:r>
              <a:rPr lang="ru-RU" dirty="0">
                <a:solidFill>
                  <a:srgbClr val="00B050"/>
                </a:solidFill>
              </a:rPr>
              <a:t>- Способствовать коррекции самооценки.</a:t>
            </a:r>
          </a:p>
          <a:p>
            <a:r>
              <a:rPr lang="ru-RU" dirty="0">
                <a:solidFill>
                  <a:srgbClr val="00B050"/>
                </a:solidFill>
              </a:rPr>
              <a:t>- Расширение эмоционального опыта;</a:t>
            </a:r>
          </a:p>
          <a:p>
            <a:r>
              <a:rPr lang="ru-RU" dirty="0">
                <a:solidFill>
                  <a:srgbClr val="00B050"/>
                </a:solidFill>
              </a:rPr>
              <a:t>- Снятие эмоционального напряжения;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Диагностический инструментарий:</a:t>
            </a:r>
          </a:p>
          <a:p>
            <a:r>
              <a:rPr lang="ru-RU" dirty="0">
                <a:solidFill>
                  <a:srgbClr val="00B050"/>
                </a:solidFill>
              </a:rPr>
              <a:t>-  тест тревожности </a:t>
            </a:r>
            <a:r>
              <a:rPr lang="ru-RU" dirty="0" err="1">
                <a:solidFill>
                  <a:srgbClr val="00B050"/>
                </a:solidFill>
              </a:rPr>
              <a:t>Амена</a:t>
            </a:r>
            <a:r>
              <a:rPr lang="ru-RU" dirty="0">
                <a:solidFill>
                  <a:srgbClr val="00B050"/>
                </a:solidFill>
              </a:rPr>
              <a:t>, позволяет диагностировать тревожность ребенка в по отношению к ряду типичных для него жизненных ситуаций общения с другими людьми</a:t>
            </a:r>
            <a:r>
              <a:rPr lang="ru-RU" cap="small" dirty="0">
                <a:solidFill>
                  <a:srgbClr val="00B050"/>
                </a:solidFill>
              </a:rPr>
              <a:t>.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-методика «Лесенка» В.Г. Щур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для выявления уровня        сформированности самооценки детей;</a:t>
            </a:r>
          </a:p>
          <a:p>
            <a:r>
              <a:rPr lang="ru-RU" dirty="0">
                <a:solidFill>
                  <a:srgbClr val="00B050"/>
                </a:solidFill>
              </a:rPr>
              <a:t>  -бланк наблюдения, вербальных и невербальных реакциях ребенка;</a:t>
            </a:r>
          </a:p>
          <a:p>
            <a:r>
              <a:rPr lang="ru-RU" dirty="0">
                <a:solidFill>
                  <a:srgbClr val="00B050"/>
                </a:solidFill>
              </a:rPr>
              <a:t>  - анкетирование родителей, направленное на получение информации об изменениях в поведении ребенка в различных ситуациях возникающих внутри семьи.</a:t>
            </a:r>
          </a:p>
        </p:txBody>
      </p:sp>
    </p:spTree>
    <p:extLst>
      <p:ext uri="{BB962C8B-B14F-4D97-AF65-F5344CB8AC3E}">
        <p14:creationId xmlns:p14="http://schemas.microsoft.com/office/powerpoint/2010/main" val="41443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7999" y="401782"/>
            <a:ext cx="723207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Этапы </a:t>
            </a:r>
            <a:r>
              <a:rPr lang="ru-RU" b="1" dirty="0" smtClean="0">
                <a:solidFill>
                  <a:srgbClr val="00B050"/>
                </a:solidFill>
              </a:rPr>
              <a:t>программы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1 этап.</a:t>
            </a:r>
            <a:r>
              <a:rPr lang="ru-RU" dirty="0">
                <a:solidFill>
                  <a:srgbClr val="00B050"/>
                </a:solidFill>
              </a:rPr>
              <a:t>  Проводится диагностическое обследование детей с целью выявления уровня их личностной тревожности. Также проводится анкетирование родителей, направленное на получение информации об изменениях в поведении ребенка в различных ситуациях возникающих внутри семьи.</a:t>
            </a:r>
          </a:p>
          <a:p>
            <a:r>
              <a:rPr lang="ru-RU" b="1" dirty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2 этап. Коррекционно-развивающая.</a:t>
            </a:r>
            <a:r>
              <a:rPr lang="ru-RU" dirty="0">
                <a:solidFill>
                  <a:srgbClr val="00B050"/>
                </a:solidFill>
              </a:rPr>
              <a:t> Здесь игровая деятельность ребенка исследовательская, творческая. В процессе игры происходит выражение широкого спектра чувств, исследование опыта реальной жизни.</a:t>
            </a:r>
          </a:p>
          <a:p>
            <a:r>
              <a:rPr lang="ru-RU" b="1" dirty="0">
                <a:solidFill>
                  <a:srgbClr val="00B050"/>
                </a:solidFill>
              </a:rPr>
              <a:t>3 этап. </a:t>
            </a:r>
            <a:r>
              <a:rPr lang="ru-RU" dirty="0">
                <a:solidFill>
                  <a:srgbClr val="00B050"/>
                </a:solidFill>
              </a:rPr>
              <a:t>С целью проверки эффективности коррекционно-развивающей работы, направленной на снижение тревожности у детей проводится  повторная диагностика, которая позволит проследить динамику снижения тревожности у детей дошкольного возраста.</a:t>
            </a:r>
          </a:p>
          <a:p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r>
              <a:rPr lang="ru-RU" b="1" dirty="0">
                <a:solidFill>
                  <a:srgbClr val="00B050"/>
                </a:solidFill>
              </a:rPr>
              <a:t>4 этап.</a:t>
            </a:r>
            <a:r>
              <a:rPr lang="ru-RU" dirty="0">
                <a:solidFill>
                  <a:srgbClr val="00B050"/>
                </a:solidFill>
              </a:rPr>
              <a:t> Важнейшим этапом программы является работа с родителями. На консультациях психолог ознакомит родителей, в чем состоит воздействие игровой терапии, и обсуждает с ними  с изменения, происходящие в ребенке.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33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6F59A0C-7E6D-7B1E-27FA-59EA1B650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7999" y="858982"/>
            <a:ext cx="80217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Особенности организации игровой терапии с </a:t>
            </a:r>
            <a:r>
              <a:rPr lang="ru-RU" b="1" dirty="0" smtClean="0">
                <a:solidFill>
                  <a:srgbClr val="00B050"/>
                </a:solidFill>
              </a:rPr>
              <a:t>детьми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ru-RU" b="1" dirty="0">
                <a:solidFill>
                  <a:srgbClr val="00B050"/>
                </a:solidFill>
              </a:rPr>
              <a:t>Установление позитивных отношений с ребенком.</a:t>
            </a:r>
            <a:r>
              <a:rPr lang="ru-RU" dirty="0">
                <a:solidFill>
                  <a:srgbClr val="00B050"/>
                </a:solidFill>
              </a:rPr>
              <a:t> Отношения между психологом и ребенком основываются на способности психолога понимать высказывания ребенка и создавать среду, которая позволяла бы ребенку высказаться свободно.</a:t>
            </a:r>
          </a:p>
          <a:p>
            <a:pPr lvl="0"/>
            <a:r>
              <a:rPr lang="ru-RU" b="1" dirty="0">
                <a:solidFill>
                  <a:srgbClr val="00B050"/>
                </a:solidFill>
              </a:rPr>
              <a:t>Содержание игры.</a:t>
            </a:r>
            <a:r>
              <a:rPr lang="ru-RU" dirty="0">
                <a:solidFill>
                  <a:srgbClr val="00B050"/>
                </a:solidFill>
              </a:rPr>
              <a:t> Игровая деятельность может быть исследовательской, бессистемной, творческой. В процессе игры происходит выражение широкого спектра чувств, исследование опыта реальной жизни.</a:t>
            </a:r>
          </a:p>
          <a:p>
            <a:pPr lvl="0"/>
            <a:r>
              <a:rPr lang="ru-RU" b="1" dirty="0">
                <a:solidFill>
                  <a:srgbClr val="00B050"/>
                </a:solidFill>
              </a:rPr>
              <a:t>Создание атмосферы дозволенности.</a:t>
            </a:r>
            <a:r>
              <a:rPr lang="ru-RU" dirty="0">
                <a:solidFill>
                  <a:srgbClr val="00B050"/>
                </a:solidFill>
              </a:rPr>
              <a:t> Обстановка дозволенности необходима для того, чтобы ребенок чувствовал, что он находится в безопасности и может выражать чувства. Ребенок чувствует понимание и отражение этих чувств со стороны психолога и принятие себя психологом.</a:t>
            </a:r>
          </a:p>
          <a:p>
            <a:pPr lvl="0"/>
            <a:r>
              <a:rPr lang="ru-RU" b="1" dirty="0">
                <a:solidFill>
                  <a:srgbClr val="00B050"/>
                </a:solidFill>
              </a:rPr>
              <a:t>Терапевтические ограничения.</a:t>
            </a:r>
            <a:r>
              <a:rPr lang="ru-RU" dirty="0">
                <a:solidFill>
                  <a:srgbClr val="00B050"/>
                </a:solidFill>
              </a:rPr>
              <a:t> На занятии ребенок учится разграничивать запрещенное и дозволенное. В процессе понимания ограничений, подавляемые чувства могут проявляться с усиленной энергией.</a:t>
            </a:r>
          </a:p>
          <a:p>
            <a:r>
              <a:rPr lang="ru-RU" b="1" dirty="0">
                <a:solidFill>
                  <a:srgbClr val="00B050"/>
                </a:solidFill>
              </a:rPr>
              <a:t> Временные ограничения.</a:t>
            </a:r>
            <a:r>
              <a:rPr lang="ru-RU" dirty="0">
                <a:solidFill>
                  <a:srgbClr val="00B050"/>
                </a:solidFill>
              </a:rPr>
              <a:t> Напоминание об окончании приема помогает детям подготовится к тому, чтобы закончить деятельность и переключиться на то чем бы они хотели заниматься в последующем. Это обеспечивает ребенку возможность настроится на уход из игровой комнаты</a:t>
            </a:r>
          </a:p>
        </p:txBody>
      </p:sp>
    </p:spTree>
    <p:extLst>
      <p:ext uri="{BB962C8B-B14F-4D97-AF65-F5344CB8AC3E}">
        <p14:creationId xmlns:p14="http://schemas.microsoft.com/office/powerpoint/2010/main" val="821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494</Words>
  <Application>Microsoft Office PowerPoint</Application>
  <PresentationFormat>Произвольный</PresentationFormat>
  <Paragraphs>139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расскажем вам о том, как мы в садике своем очень весело живем! » </dc:title>
  <dc:creator>Пользователь</dc:creator>
  <cp:lastModifiedBy>1</cp:lastModifiedBy>
  <cp:revision>42</cp:revision>
  <dcterms:created xsi:type="dcterms:W3CDTF">2024-02-03T15:22:26Z</dcterms:created>
  <dcterms:modified xsi:type="dcterms:W3CDTF">2024-09-30T08:11:22Z</dcterms:modified>
</cp:coreProperties>
</file>