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5" r:id="rId7"/>
    <p:sldId id="264"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5" d="100"/>
          <a:sy n="115" d="100"/>
        </p:scale>
        <p:origin x="6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0DA5610F-4262-4E71-9983-E0BC1E2C4E2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63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B7DDB5-46F3-4EA0-80A1-A6149009748F}" type="datetimeFigureOut">
              <a:rPr lang="ru-RU" smtClean="0"/>
              <a:t>24.03.25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5610F-4262-4E71-9983-E0BC1E2C4E25}" type="slidenum">
              <a:rPr lang="ru-RU" smtClean="0"/>
              <a:t>‹#›</a:t>
            </a:fld>
            <a:endParaRPr lang="ru-RU"/>
          </a:p>
        </p:txBody>
      </p:sp>
    </p:spTree>
    <p:extLst>
      <p:ext uri="{BB962C8B-B14F-4D97-AF65-F5344CB8AC3E}">
        <p14:creationId xmlns:p14="http://schemas.microsoft.com/office/powerpoint/2010/main" val="385018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41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458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spTree>
    <p:extLst>
      <p:ext uri="{BB962C8B-B14F-4D97-AF65-F5344CB8AC3E}">
        <p14:creationId xmlns:p14="http://schemas.microsoft.com/office/powerpoint/2010/main" val="362880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54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387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125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5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spTree>
    <p:extLst>
      <p:ext uri="{BB962C8B-B14F-4D97-AF65-F5344CB8AC3E}">
        <p14:creationId xmlns:p14="http://schemas.microsoft.com/office/powerpoint/2010/main" val="181102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B7DDB5-46F3-4EA0-80A1-A6149009748F}" type="datetimeFigureOut">
              <a:rPr lang="ru-RU" smtClean="0"/>
              <a:t>24.03.25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5610F-4262-4E71-9983-E0BC1E2C4E2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17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4B7DDB5-46F3-4EA0-80A1-A6149009748F}" type="datetimeFigureOut">
              <a:rPr lang="ru-RU" smtClean="0"/>
              <a:t>24.03.25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5610F-4262-4E71-9983-E0BC1E2C4E25}" type="slidenum">
              <a:rPr lang="ru-RU" smtClean="0"/>
              <a:t>‹#›</a:t>
            </a:fld>
            <a:endParaRPr lang="ru-RU"/>
          </a:p>
        </p:txBody>
      </p:sp>
    </p:spTree>
    <p:extLst>
      <p:ext uri="{BB962C8B-B14F-4D97-AF65-F5344CB8AC3E}">
        <p14:creationId xmlns:p14="http://schemas.microsoft.com/office/powerpoint/2010/main" val="233110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4B7DDB5-46F3-4EA0-80A1-A6149009748F}" type="datetimeFigureOut">
              <a:rPr lang="ru-RU" smtClean="0"/>
              <a:t>24.03.25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A5610F-4262-4E71-9983-E0BC1E2C4E2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32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4B7DDB5-46F3-4EA0-80A1-A6149009748F}" type="datetimeFigureOut">
              <a:rPr lang="ru-RU" smtClean="0"/>
              <a:t>24.03.25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A5610F-4262-4E71-9983-E0BC1E2C4E2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59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7DDB5-46F3-4EA0-80A1-A6149009748F}" type="datetimeFigureOut">
              <a:rPr lang="ru-RU" smtClean="0"/>
              <a:t>24.03.25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A5610F-4262-4E71-9983-E0BC1E2C4E25}" type="slidenum">
              <a:rPr lang="ru-RU" smtClean="0"/>
              <a:t>‹#›</a:t>
            </a:fld>
            <a:endParaRPr lang="ru-RU"/>
          </a:p>
        </p:txBody>
      </p:sp>
    </p:spTree>
    <p:extLst>
      <p:ext uri="{BB962C8B-B14F-4D97-AF65-F5344CB8AC3E}">
        <p14:creationId xmlns:p14="http://schemas.microsoft.com/office/powerpoint/2010/main" val="67952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B7DDB5-46F3-4EA0-80A1-A6149009748F}" type="datetimeFigureOut">
              <a:rPr lang="ru-RU" smtClean="0"/>
              <a:t>24.03.25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5610F-4262-4E71-9983-E0BC1E2C4E2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9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B7DDB5-46F3-4EA0-80A1-A6149009748F}" type="datetimeFigureOut">
              <a:rPr lang="ru-RU" smtClean="0"/>
              <a:t>24.03.25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5610F-4262-4E71-9983-E0BC1E2C4E25}" type="slidenum">
              <a:rPr lang="ru-RU" smtClean="0"/>
              <a:t>‹#›</a:t>
            </a:fld>
            <a:endParaRPr lang="ru-RU"/>
          </a:p>
        </p:txBody>
      </p:sp>
    </p:spTree>
    <p:extLst>
      <p:ext uri="{BB962C8B-B14F-4D97-AF65-F5344CB8AC3E}">
        <p14:creationId xmlns:p14="http://schemas.microsoft.com/office/powerpoint/2010/main" val="304624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B7DDB5-46F3-4EA0-80A1-A6149009748F}" type="datetimeFigureOut">
              <a:rPr lang="ru-RU" smtClean="0"/>
              <a:t>24.03.25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A5610F-4262-4E71-9983-E0BC1E2C4E25}" type="slidenum">
              <a:rPr lang="ru-RU" smtClean="0"/>
              <a:t>‹#›</a:t>
            </a:fld>
            <a:endParaRPr lang="ru-RU"/>
          </a:p>
        </p:txBody>
      </p:sp>
    </p:spTree>
    <p:extLst>
      <p:ext uri="{BB962C8B-B14F-4D97-AF65-F5344CB8AC3E}">
        <p14:creationId xmlns:p14="http://schemas.microsoft.com/office/powerpoint/2010/main" val="1143552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3016" y="1216825"/>
            <a:ext cx="6995885" cy="2308324"/>
          </a:xfrm>
          <a:prstGeom prst="rect">
            <a:avLst/>
          </a:prstGeom>
          <a:noFill/>
        </p:spPr>
        <p:txBody>
          <a:bodyPr wrap="square" rtlCol="0">
            <a:spAutoFit/>
          </a:bodyPr>
          <a:lstStyle/>
          <a:p>
            <a:pPr algn="ctr"/>
            <a:r>
              <a:rPr lang="ru-RU" sz="4800" u="sng" dirty="0">
                <a:latin typeface="Times New Roman" panose="02020603050405020304" pitchFamily="18" charset="0"/>
                <a:cs typeface="Times New Roman" panose="02020603050405020304" pitchFamily="18" charset="0"/>
              </a:rPr>
              <a:t>Консультация для родителей «Книга в жизни ребенка»</a:t>
            </a:r>
          </a:p>
        </p:txBody>
      </p:sp>
      <p:sp>
        <p:nvSpPr>
          <p:cNvPr id="5" name="TextBox 4"/>
          <p:cNvSpPr txBox="1"/>
          <p:nvPr/>
        </p:nvSpPr>
        <p:spPr>
          <a:xfrm>
            <a:off x="6473372" y="3658153"/>
            <a:ext cx="4920342" cy="1384995"/>
          </a:xfrm>
          <a:prstGeom prst="rect">
            <a:avLst/>
          </a:prstGeom>
          <a:noFill/>
        </p:spPr>
        <p:txBody>
          <a:bodyPr wrap="square" rtlCol="0">
            <a:spAutoFit/>
          </a:bodyPr>
          <a:lstStyle/>
          <a:p>
            <a:pPr algn="r"/>
            <a:endParaRPr lang="ru-RU" sz="2800" dirty="0" smtClean="0">
              <a:latin typeface="Times New Roman" panose="02020603050405020304" pitchFamily="18" charset="0"/>
              <a:cs typeface="Times New Roman" panose="02020603050405020304" pitchFamily="18" charset="0"/>
            </a:endParaRPr>
          </a:p>
          <a:p>
            <a:pPr algn="r"/>
            <a:r>
              <a:rPr lang="ru-RU" sz="2800" dirty="0" smtClean="0">
                <a:latin typeface="Times New Roman" panose="02020603050405020304" pitchFamily="18" charset="0"/>
                <a:cs typeface="Times New Roman" panose="02020603050405020304" pitchFamily="18" charset="0"/>
              </a:rPr>
              <a:t>Подготовила воспитатель  Старковская Е.В.</a:t>
            </a:r>
            <a:endParaRPr lang="ru-RU"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949371" y="5566367"/>
            <a:ext cx="2728685" cy="400110"/>
          </a:xfrm>
          <a:prstGeom prst="rect">
            <a:avLst/>
          </a:prstGeom>
          <a:noFill/>
        </p:spPr>
        <p:txBody>
          <a:bodyPr wrap="square" rtlCol="0">
            <a:spAutoFit/>
          </a:bodyPr>
          <a:lstStyle/>
          <a:p>
            <a:pPr algn="ctr"/>
            <a:r>
              <a:rPr lang="ru-RU" sz="2000" dirty="0" smtClean="0">
                <a:latin typeface="Times New Roman" panose="02020603050405020304" pitchFamily="18" charset="0"/>
                <a:cs typeface="Times New Roman" panose="02020603050405020304" pitchFamily="18" charset="0"/>
              </a:rPr>
              <a:t>2025г.</a:t>
            </a:r>
            <a:endParaRPr lang="ru-RU" sz="2000" dirty="0">
              <a:latin typeface="Times New Roman" panose="02020603050405020304" pitchFamily="18" charset="0"/>
              <a:cs typeface="Times New Roman" panose="02020603050405020304" pitchFamily="18" charset="0"/>
            </a:endParaRPr>
          </a:p>
        </p:txBody>
      </p:sp>
      <p:pic>
        <p:nvPicPr>
          <p:cNvPr id="1026" name="Picture 2" descr="https://avatars.mds.yandex.net/i?id=86fae8bd142359710d8d12f65a81c704af1da0bf-10385932-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4" y="3088260"/>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49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6342" y="899887"/>
            <a:ext cx="10551885" cy="1200329"/>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Значение книг для ребенка очень велико. Книги служат для того, чтобы расширить представление ребенка о мире, знакомить его с вещами, природой, всем, что его окружает.</a:t>
            </a:r>
          </a:p>
        </p:txBody>
      </p:sp>
      <p:sp>
        <p:nvSpPr>
          <p:cNvPr id="3" name="Прямоугольник 2"/>
          <p:cNvSpPr/>
          <p:nvPr/>
        </p:nvSpPr>
        <p:spPr>
          <a:xfrm>
            <a:off x="1045028" y="2100216"/>
            <a:ext cx="10319657" cy="120032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Сейчас перед всем миром стоит проблема сохранения интереса к книге, к чтению как процессу и ведущей деятельности нынешнего подрастающего поколения, она сегодня актуальна как никогда.</a:t>
            </a:r>
          </a:p>
        </p:txBody>
      </p:sp>
      <p:sp>
        <p:nvSpPr>
          <p:cNvPr id="5" name="Прямоугольник 4"/>
          <p:cNvSpPr/>
          <p:nvPr/>
        </p:nvSpPr>
        <p:spPr>
          <a:xfrm>
            <a:off x="856341" y="3512457"/>
            <a:ext cx="10406743" cy="193899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Техника (аудио, видео, компьютерная) дающая готовые слуховые зрительные образы, особым способом воздействующая на людей, ослабила интерес детей к книге и желание работы с ней. Плоды этого мы уже начинаем пожинать сегодня: низкий уровень развития речи, восприятия, воображения, коммуникативных навыков и нравственных устоев.</a:t>
            </a:r>
          </a:p>
        </p:txBody>
      </p:sp>
    </p:spTree>
    <p:extLst>
      <p:ext uri="{BB962C8B-B14F-4D97-AF65-F5344CB8AC3E}">
        <p14:creationId xmlns:p14="http://schemas.microsoft.com/office/powerpoint/2010/main" val="418658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2295" y="769345"/>
            <a:ext cx="10780708" cy="2677656"/>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Чтобы ребенок был подготовлен к жизни необходимо, </a:t>
            </a:r>
            <a:r>
              <a:rPr lang="ru-RU" sz="2400" u="sng" dirty="0">
                <a:latin typeface="Times New Roman" panose="02020603050405020304" pitchFamily="18" charset="0"/>
                <a:cs typeface="Times New Roman" panose="02020603050405020304" pitchFamily="18" charset="0"/>
              </a:rPr>
              <a:t>прививать в детях любовь к художественному слову, уважение к книге, воспитывать грамотного читателя. Умение правильно понимать литературное произведение </a:t>
            </a:r>
            <a:r>
              <a:rPr lang="ru-RU" sz="2400" dirty="0">
                <a:latin typeface="Times New Roman" panose="02020603050405020304" pitchFamily="18" charset="0"/>
                <a:cs typeface="Times New Roman" panose="02020603050405020304" pitchFamily="18" charset="0"/>
              </a:rPr>
              <a:t>не приходит к ребенку само собой: </a:t>
            </a:r>
            <a:r>
              <a:rPr lang="ru-RU" sz="2400" u="sng" dirty="0">
                <a:latin typeface="Times New Roman" panose="02020603050405020304" pitchFamily="18" charset="0"/>
                <a:cs typeface="Times New Roman" panose="02020603050405020304" pitchFamily="18" charset="0"/>
              </a:rPr>
              <a:t>его надо развивать и воспитывать с самого раннего возраста</a:t>
            </a:r>
            <a:r>
              <a:rPr lang="ru-RU" sz="2400" dirty="0">
                <a:latin typeface="Times New Roman" panose="02020603050405020304" pitchFamily="18" charset="0"/>
                <a:cs typeface="Times New Roman" panose="02020603050405020304" pitchFamily="18" charset="0"/>
              </a:rPr>
              <a:t>. В связи с этим очень важно </a:t>
            </a:r>
            <a:r>
              <a:rPr lang="ru-RU" sz="2400" u="sng" dirty="0">
                <a:latin typeface="Times New Roman" panose="02020603050405020304" pitchFamily="18" charset="0"/>
                <a:cs typeface="Times New Roman" panose="02020603050405020304" pitchFamily="18" charset="0"/>
              </a:rPr>
              <a:t>формировать у детей способность слушать произведение, вслушиваться в художественную речь.</a:t>
            </a:r>
            <a:r>
              <a:rPr lang="ru-RU" sz="2400" dirty="0">
                <a:latin typeface="Times New Roman" panose="02020603050405020304" pitchFamily="18" charset="0"/>
                <a:cs typeface="Times New Roman" panose="02020603050405020304" pitchFamily="18" charset="0"/>
              </a:rPr>
              <a:t> Благодаря этим навыкам у ребенка будет формироваться образная, грамматически правильно построенная </a:t>
            </a:r>
            <a:r>
              <a:rPr lang="ru-RU" sz="2400" dirty="0" smtClean="0">
                <a:latin typeface="Times New Roman" panose="02020603050405020304" pitchFamily="18" charset="0"/>
                <a:cs typeface="Times New Roman" panose="02020603050405020304" pitchFamily="18" charset="0"/>
              </a:rPr>
              <a:t>речь.</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945520" y="3447001"/>
            <a:ext cx="3843298" cy="2736000"/>
          </a:xfrm>
          <a:prstGeom prst="rect">
            <a:avLst/>
          </a:prstGeom>
        </p:spPr>
      </p:pic>
    </p:spTree>
    <p:extLst>
      <p:ext uri="{BB962C8B-B14F-4D97-AF65-F5344CB8AC3E}">
        <p14:creationId xmlns:p14="http://schemas.microsoft.com/office/powerpoint/2010/main" val="358123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54400" y="841829"/>
            <a:ext cx="6284686" cy="461665"/>
          </a:xfrm>
          <a:prstGeom prst="rect">
            <a:avLst/>
          </a:prstGeom>
        </p:spPr>
        <p:txBody>
          <a:bodyPr wrap="square">
            <a:spAutoFit/>
          </a:bodyPr>
          <a:lstStyle/>
          <a:p>
            <a:pPr algn="ctr"/>
            <a:r>
              <a:rPr lang="ru-RU" sz="2400" b="1" u="sng" dirty="0">
                <a:latin typeface="Times New Roman" panose="02020603050405020304" pitchFamily="18" charset="0"/>
                <a:cs typeface="Times New Roman" panose="02020603050405020304" pitchFamily="18" charset="0"/>
              </a:rPr>
              <a:t>Как помочь ребенку полюбить книгу?</a:t>
            </a:r>
          </a:p>
        </p:txBody>
      </p:sp>
      <p:sp>
        <p:nvSpPr>
          <p:cNvPr id="3" name="Прямоугольник 2"/>
          <p:cNvSpPr/>
          <p:nvPr/>
        </p:nvSpPr>
        <p:spPr>
          <a:xfrm>
            <a:off x="856344" y="1303494"/>
            <a:ext cx="10682514" cy="4524315"/>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Известны определенные методы, способствующие формированию и развитию литературного вкуса в дошкольном возрасте. Их используют воспитатели, ими должны овладеть и вы, родители. </a:t>
            </a:r>
            <a:endParaRPr lang="ru-RU" sz="2400" dirty="0" smtClean="0">
              <a:latin typeface="Times New Roman" panose="02020603050405020304" pitchFamily="18" charset="0"/>
              <a:cs typeface="Times New Roman" panose="02020603050405020304" pitchFamily="18" charset="0"/>
            </a:endParaRPr>
          </a:p>
          <a:p>
            <a:r>
              <a:rPr lang="ru-RU" sz="2400" b="1" u="sng" dirty="0" smtClean="0">
                <a:latin typeface="Times New Roman" panose="02020603050405020304" pitchFamily="18" charset="0"/>
                <a:cs typeface="Times New Roman" panose="02020603050405020304" pitchFamily="18" charset="0"/>
              </a:rPr>
              <a:t>1</a:t>
            </a:r>
            <a:r>
              <a:rPr lang="ru-RU" sz="2400" b="1" u="sng" dirty="0">
                <a:latin typeface="Times New Roman" panose="02020603050405020304" pitchFamily="18" charset="0"/>
                <a:cs typeface="Times New Roman" panose="02020603050405020304" pitchFamily="18" charset="0"/>
              </a:rPr>
              <a:t>. Выразительное чтение вслух. </a:t>
            </a:r>
            <a:r>
              <a:rPr lang="ru-RU" sz="2400" dirty="0">
                <a:latin typeface="Times New Roman" panose="02020603050405020304" pitchFamily="18" charset="0"/>
                <a:cs typeface="Times New Roman" panose="02020603050405020304" pitchFamily="18" charset="0"/>
              </a:rPr>
              <a:t>Это способствует созданию у ребенка образных представлений, воздействует на эмоции и восприятие, помогает заинтересовать ребенка, вызвать у него желание вновь слушать эти произведение. Так же чтение вслух приучает к внимательному слушанию текста. Целесообразно выбирать небольшие по объему произведения, повторами, что способствует более внимательному слушанию и быстрому запоминанию текста. Для выразительного чтения вслух рекомендуются русские народные сказки: «Колобок», «Репка», «Теремок» и другие (для младших дошкольников). </a:t>
            </a:r>
          </a:p>
        </p:txBody>
      </p:sp>
    </p:spTree>
    <p:extLst>
      <p:ext uri="{BB962C8B-B14F-4D97-AF65-F5344CB8AC3E}">
        <p14:creationId xmlns:p14="http://schemas.microsoft.com/office/powerpoint/2010/main" val="262956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9256" y="682172"/>
            <a:ext cx="11074400" cy="1200329"/>
          </a:xfrm>
          <a:prstGeom prst="rect">
            <a:avLst/>
          </a:prstGeom>
        </p:spPr>
        <p:txBody>
          <a:bodyPr wrap="square">
            <a:spAutoFit/>
          </a:bodyPr>
          <a:lstStyle/>
          <a:p>
            <a:r>
              <a:rPr lang="ru-RU" sz="2400" b="1" u="sng" dirty="0">
                <a:latin typeface="Times New Roman" panose="02020603050405020304" pitchFamily="18" charset="0"/>
                <a:cs typeface="Times New Roman" panose="02020603050405020304" pitchFamily="18" charset="0"/>
              </a:rPr>
              <a:t>2. Использование иллюстративного комментария при чтении вслух. </a:t>
            </a:r>
            <a:r>
              <a:rPr lang="ru-RU" sz="2400" dirty="0">
                <a:latin typeface="Times New Roman" panose="02020603050405020304" pitchFamily="18" charset="0"/>
                <a:cs typeface="Times New Roman" panose="02020603050405020304" pitchFamily="18" charset="0"/>
              </a:rPr>
              <a:t>Методика работы следующая: вы читаете вслух художественный текст, дети показывают предметы и героев, изображенных на иллюстрации к </a:t>
            </a:r>
            <a:r>
              <a:rPr lang="ru-RU" sz="2400" dirty="0" smtClean="0">
                <a:latin typeface="Times New Roman" panose="02020603050405020304" pitchFamily="18" charset="0"/>
                <a:cs typeface="Times New Roman" panose="02020603050405020304" pitchFamily="18" charset="0"/>
              </a:rPr>
              <a:t>книге.</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69256" y="1882501"/>
            <a:ext cx="10537372" cy="3785652"/>
          </a:xfrm>
          <a:prstGeom prst="rect">
            <a:avLst/>
          </a:prstGeom>
        </p:spPr>
        <p:txBody>
          <a:bodyPr wrap="square">
            <a:spAutoFit/>
          </a:bodyPr>
          <a:lstStyle/>
          <a:p>
            <a:r>
              <a:rPr lang="ru-RU" sz="2400" b="1" u="sng" dirty="0">
                <a:latin typeface="Times New Roman" panose="02020603050405020304" pitchFamily="18" charset="0"/>
                <a:cs typeface="Times New Roman" panose="02020603050405020304" pitchFamily="18" charset="0"/>
              </a:rPr>
              <a:t>3. Беседы по содержанию. </a:t>
            </a:r>
            <a:r>
              <a:rPr lang="ru-RU" sz="2400" dirty="0">
                <a:latin typeface="Times New Roman" panose="02020603050405020304" pitchFamily="18" charset="0"/>
                <a:cs typeface="Times New Roman" panose="02020603050405020304" pitchFamily="18" charset="0"/>
              </a:rPr>
              <a:t>Успех беседы зависит от точности формулировки вопросов и доступности их содержания детям. Вопрос должен стимулировать работу мысли, способствовать поиску правильного ответа, активизировать детей. Отвечая на вопрос, он вдумывается в текст, запоминает его содержание, использует язык писателя в своей речи</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ru-RU" sz="2400" b="1" u="sng" dirty="0">
                <a:latin typeface="Times New Roman" panose="02020603050405020304" pitchFamily="18" charset="0"/>
                <a:cs typeface="Times New Roman" panose="02020603050405020304" pitchFamily="18" charset="0"/>
              </a:rPr>
              <a:t>4. Кукольный театр. </a:t>
            </a:r>
            <a:r>
              <a:rPr lang="ru-RU" sz="2400" dirty="0">
                <a:latin typeface="Times New Roman" panose="02020603050405020304" pitchFamily="18" charset="0"/>
                <a:cs typeface="Times New Roman" panose="02020603050405020304" pitchFamily="18" charset="0"/>
              </a:rPr>
              <a:t>Кукольным спектаклям уделяют серьезное внимание. Дошкольники могут быть не только слушателями, но и участниками. Кукольный театр поможет ребенку более осознанно слушать литературный текст, ярче представлять героев, активнее следить за развитием действия</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2489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5715" y="537029"/>
            <a:ext cx="10668000" cy="4524315"/>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Помимо указанных методов работы по формированию у детей литературного вкуса, </a:t>
            </a:r>
            <a:r>
              <a:rPr lang="ru-RU" sz="2400" b="1" dirty="0">
                <a:latin typeface="Times New Roman" panose="02020603050405020304" pitchFamily="18" charset="0"/>
                <a:cs typeface="Times New Roman" panose="02020603050405020304" pitchFamily="18" charset="0"/>
              </a:rPr>
              <a:t>можно использовать художественное слово в повседневную жизнь ребенка.</a:t>
            </a:r>
            <a:r>
              <a:rPr lang="ru-RU" sz="2400" dirty="0">
                <a:latin typeface="Times New Roman" panose="02020603050405020304" pitchFamily="18" charset="0"/>
                <a:cs typeface="Times New Roman" panose="02020603050405020304" pitchFamily="18" charset="0"/>
              </a:rPr>
              <a:t> Например, одевая ребенку варежки на прогулку зимой, можно обыграть стихотворение Н. Саконской «Где мой пальчик?». Наблюдая за снегом прочитать отрывок из стихотворения И. Сурикова «Первый снег пушистый». Важное условие успешной воспитательной работы - сопровождение чтения игровыми действиями</a:t>
            </a:r>
            <a:r>
              <a:rPr lang="ru-RU" sz="2400" b="1" dirty="0">
                <a:latin typeface="Times New Roman" panose="02020603050405020304" pitchFamily="18" charset="0"/>
                <a:cs typeface="Times New Roman" panose="02020603050405020304" pitchFamily="18" charset="0"/>
              </a:rPr>
              <a:t>.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Начинать </a:t>
            </a:r>
            <a:r>
              <a:rPr lang="ru-RU" sz="2400" b="1" dirty="0">
                <a:latin typeface="Times New Roman" panose="02020603050405020304" pitchFamily="18" charset="0"/>
                <a:cs typeface="Times New Roman" panose="02020603050405020304" pitchFamily="18" charset="0"/>
              </a:rPr>
              <a:t>знакомство с новой книгой можно с показа ярких цветных иллюстраций. </a:t>
            </a:r>
            <a:r>
              <a:rPr lang="ru-RU" sz="2400" dirty="0">
                <a:latin typeface="Times New Roman" panose="02020603050405020304" pitchFamily="18" charset="0"/>
                <a:cs typeface="Times New Roman" panose="02020603050405020304" pitchFamily="18" charset="0"/>
              </a:rPr>
              <a:t>Уже в младшем возрасте могут, отвечая на вопросы по иллюстрациям: «Кто это? О ком эта сказка?» определить, какое произведение будут читать. </a:t>
            </a:r>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392465" y="4263059"/>
            <a:ext cx="3334500" cy="2340000"/>
          </a:xfrm>
          <a:prstGeom prst="rect">
            <a:avLst/>
          </a:prstGeom>
        </p:spPr>
      </p:pic>
    </p:spTree>
    <p:extLst>
      <p:ext uri="{BB962C8B-B14F-4D97-AF65-F5344CB8AC3E}">
        <p14:creationId xmlns:p14="http://schemas.microsoft.com/office/powerpoint/2010/main" val="30793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915" y="740229"/>
            <a:ext cx="10595428" cy="1938992"/>
          </a:xfrm>
          <a:prstGeom prst="rect">
            <a:avLst/>
          </a:prstGeom>
        </p:spPr>
        <p:txBody>
          <a:bodyPr wrap="square">
            <a:spAutoFit/>
          </a:bodyPr>
          <a:lstStyle/>
          <a:p>
            <a:pPr lvl="0"/>
            <a:r>
              <a:rPr lang="ru-RU" sz="2400" b="1" i="1" dirty="0">
                <a:solidFill>
                  <a:prstClr val="black"/>
                </a:solidFill>
                <a:latin typeface="Times New Roman" panose="02020603050405020304" pitchFamily="18" charset="0"/>
                <a:cs typeface="Times New Roman" panose="02020603050405020304" pitchFamily="18" charset="0"/>
              </a:rPr>
              <a:t>Итак, любовь к книге надо формировать у ребенка с ранних лет. Но не надо забывать, что книга должна соответствовать возрасту ребенка. Опыт показывает, что в семьях, где родители часто и много читают детям, существует доброжелательная атмосфера. Чтение книг родителями своему ребенку можно рассматривать как показатель благополучной семьи.</a:t>
            </a:r>
          </a:p>
        </p:txBody>
      </p:sp>
      <p:pic>
        <p:nvPicPr>
          <p:cNvPr id="3" name="Рисунок 2"/>
          <p:cNvPicPr>
            <a:picLocks noChangeAspect="1"/>
          </p:cNvPicPr>
          <p:nvPr/>
        </p:nvPicPr>
        <p:blipFill>
          <a:blip r:embed="rId2"/>
          <a:stretch>
            <a:fillRect/>
          </a:stretch>
        </p:blipFill>
        <p:spPr>
          <a:xfrm>
            <a:off x="2432172" y="3008086"/>
            <a:ext cx="7380000" cy="2952000"/>
          </a:xfrm>
          <a:prstGeom prst="rect">
            <a:avLst/>
          </a:prstGeom>
        </p:spPr>
      </p:pic>
    </p:spTree>
    <p:extLst>
      <p:ext uri="{BB962C8B-B14F-4D97-AF65-F5344CB8AC3E}">
        <p14:creationId xmlns:p14="http://schemas.microsoft.com/office/powerpoint/2010/main" val="92162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0" y="1611086"/>
            <a:ext cx="8853714" cy="1015663"/>
          </a:xfrm>
          <a:prstGeom prst="rect">
            <a:avLst/>
          </a:prstGeom>
          <a:noFill/>
        </p:spPr>
        <p:txBody>
          <a:bodyPr wrap="square" rtlCol="0">
            <a:spAutoFit/>
          </a:bodyPr>
          <a:lstStyle/>
          <a:p>
            <a:pPr algn="ctr"/>
            <a:r>
              <a:rPr lang="ru-RU" sz="6000" dirty="0" smtClean="0">
                <a:latin typeface="Times New Roman" panose="02020603050405020304" pitchFamily="18" charset="0"/>
                <a:cs typeface="Times New Roman" panose="02020603050405020304" pitchFamily="18" charset="0"/>
              </a:rPr>
              <a:t>Спасибо за внимание!</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149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216</TotalTime>
  <Words>620</Words>
  <Application>Microsoft Office PowerPoint</Application>
  <PresentationFormat>Широкоэкранный</PresentationFormat>
  <Paragraphs>19</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Garamond</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Вованчик</dc:creator>
  <cp:lastModifiedBy>Вованчик</cp:lastModifiedBy>
  <cp:revision>9</cp:revision>
  <dcterms:created xsi:type="dcterms:W3CDTF">2025-03-23T17:41:05Z</dcterms:created>
  <dcterms:modified xsi:type="dcterms:W3CDTF">2025-03-24T19:40:27Z</dcterms:modified>
</cp:coreProperties>
</file>