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6.jpeg"/><Relationship Id="rId4" Type="http://schemas.openxmlformats.org/officeDocument/2006/relationships/image" Target="file:///C:\Users\HP\Pictures\&#1040;&#1056;&#1058;&#1048;&#1050;&#1059;&#1051;&#1071;&#1062;&#1048;&#1054;&#1053;&#1053;&#1040;&#1071;%20&#1043;&#1048;&#1052;&#1053;&#1040;&#1057;&#1058;&#1048;&#1050;&#1040;%20&#1048;%20&#1051;&#1054;&#1046;&#1050;&#1048;\images%20(52).jp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0528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НАУЧИТЬ 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РЕБЁНКА ГОВОРИТЬ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772816"/>
            <a:ext cx="7406640" cy="1080120"/>
          </a:xfrm>
        </p:spPr>
        <p:txBody>
          <a:bodyPr/>
          <a:lstStyle/>
          <a:p>
            <a:pPr algn="ctr"/>
            <a:r>
              <a:rPr lang="ru-RU" dirty="0" smtClean="0"/>
              <a:t>РОДИТЕЛЯМ ДОШКОЛЬНИКОВ </a:t>
            </a:r>
          </a:p>
          <a:p>
            <a:pPr algn="ctr"/>
            <a:r>
              <a:rPr lang="ru-RU" dirty="0" smtClean="0"/>
              <a:t>РАННЕГО ВОЗРАСТА</a:t>
            </a:r>
            <a:endParaRPr lang="ru-RU" dirty="0"/>
          </a:p>
        </p:txBody>
      </p:sp>
      <p:pic>
        <p:nvPicPr>
          <p:cNvPr id="4" name="Рисунок 3" descr="images - 2023-05-06T175841.6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284985"/>
            <a:ext cx="4104456" cy="3096344"/>
          </a:xfrm>
          <a:prstGeom prst="rect">
            <a:avLst/>
          </a:prstGeom>
        </p:spPr>
      </p:pic>
      <p:pic>
        <p:nvPicPr>
          <p:cNvPr id="5" name="Рисунок 4" descr="images (1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260648"/>
            <a:ext cx="1656184" cy="14650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Чем выше двигательная активность, </a:t>
            </a:r>
            <a:br>
              <a:rPr lang="ru-RU" sz="2800" dirty="0" smtClean="0"/>
            </a:br>
            <a:r>
              <a:rPr lang="ru-RU" sz="2800" dirty="0" smtClean="0"/>
              <a:t>тем лучше развивается речь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511256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Учим детей катать, бросать, ловить мяч среднего размера, прыгать на двух ногах,  перешагивать через невысокие препятствия. Игры с бегом.</a:t>
            </a:r>
          </a:p>
          <a:p>
            <a:pPr algn="just"/>
            <a:r>
              <a:rPr lang="ru-RU" sz="2400" dirty="0" smtClean="0"/>
              <a:t>Играйте в пальчиковые игры. Учите рисовать пальчиками и ладошками. Лепить с малышом фигурки из пластилина, теста, глины. </a:t>
            </a:r>
          </a:p>
          <a:p>
            <a:pPr algn="just"/>
            <a:r>
              <a:rPr lang="ru-RU" sz="2400" dirty="0" smtClean="0"/>
              <a:t>Разыгрывать вместе с малышом знакомые сказки «Репка», «Колобок», «Курочка Ряба», используя игрушки.</a:t>
            </a:r>
            <a:endParaRPr lang="ru-RU" sz="2400" dirty="0"/>
          </a:p>
        </p:txBody>
      </p:sp>
      <p:pic>
        <p:nvPicPr>
          <p:cNvPr id="4" name="Рисунок 3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404664"/>
            <a:ext cx="1008112" cy="1008112"/>
          </a:xfrm>
          <a:prstGeom prst="rect">
            <a:avLst/>
          </a:prstGeom>
        </p:spPr>
      </p:pic>
      <p:pic>
        <p:nvPicPr>
          <p:cNvPr id="6" name="Рисунок 5" descr="images (5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02170" y="4653136"/>
            <a:ext cx="1994824" cy="1841376"/>
          </a:xfrm>
          <a:prstGeom prst="rect">
            <a:avLst/>
          </a:prstGeom>
        </p:spPr>
      </p:pic>
      <p:pic>
        <p:nvPicPr>
          <p:cNvPr id="7" name="Рисунок 6" descr="Без названия (6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4797152"/>
            <a:ext cx="1656184" cy="165618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Закрепите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/>
              <a:t>интерес </a:t>
            </a:r>
            <a:r>
              <a:rPr lang="ru-RU" sz="2800" dirty="0" smtClean="0"/>
              <a:t>малыша </a:t>
            </a:r>
            <a:r>
              <a:rPr lang="ru-RU" sz="2800" dirty="0" smtClean="0"/>
              <a:t>к речи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Артикуляционная гимнастика  для малышей</a:t>
            </a:r>
          </a:p>
          <a:p>
            <a:r>
              <a:rPr lang="ru-RU" sz="2400" dirty="0" smtClean="0"/>
              <a:t>Игры с ложечкой</a:t>
            </a:r>
          </a:p>
          <a:p>
            <a:r>
              <a:rPr lang="ru-RU" sz="2400" dirty="0" smtClean="0"/>
              <a:t>Игры на коленках </a:t>
            </a:r>
          </a:p>
          <a:p>
            <a:r>
              <a:rPr lang="ru-RU" sz="2400" dirty="0" smtClean="0"/>
              <a:t>Игры с предметами </a:t>
            </a:r>
            <a:endParaRPr lang="ru-RU" sz="2400" dirty="0" smtClean="0"/>
          </a:p>
          <a:p>
            <a:endParaRPr lang="ru-RU" sz="2400" dirty="0" smtClean="0"/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284984"/>
            <a:ext cx="2755007" cy="1800200"/>
          </a:xfrm>
          <a:prstGeom prst="rect">
            <a:avLst/>
          </a:prstGeom>
        </p:spPr>
      </p:pic>
      <p:pic>
        <p:nvPicPr>
          <p:cNvPr id="5" name="Рисунок 4" descr="images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1916832"/>
            <a:ext cx="1944216" cy="2265809"/>
          </a:xfrm>
          <a:prstGeom prst="rect">
            <a:avLst/>
          </a:prstGeom>
        </p:spPr>
      </p:pic>
      <p:pic>
        <p:nvPicPr>
          <p:cNvPr id="6" name="images (52).jpg" descr="C:\Users\HP\Pictures\АРТИКУЛЯЦИОННАЯ ГИМНАСТИКА И ЛОЖКИ\images (52).jpg"/>
          <p:cNvPicPr>
            <a:picLocks noChangeAspect="1"/>
          </p:cNvPicPr>
          <p:nvPr/>
        </p:nvPicPr>
        <p:blipFill>
          <a:blip r:link="rId4" cstate="print"/>
          <a:stretch>
            <a:fillRect/>
          </a:stretch>
        </p:blipFill>
        <p:spPr>
          <a:xfrm>
            <a:off x="5580112" y="4509120"/>
            <a:ext cx="3019425" cy="1514475"/>
          </a:xfrm>
          <a:prstGeom prst="rect">
            <a:avLst/>
          </a:prstGeom>
        </p:spPr>
      </p:pic>
      <p:pic>
        <p:nvPicPr>
          <p:cNvPr id="9" name="Рисунок 8" descr="images (5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75656" y="3573016"/>
            <a:ext cx="1752600" cy="2619375"/>
          </a:xfrm>
          <a:prstGeom prst="rect">
            <a:avLst/>
          </a:prstGeom>
        </p:spPr>
      </p:pic>
      <p:pic>
        <p:nvPicPr>
          <p:cNvPr id="10" name="Рисунок 9" descr="images (18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52320" y="260648"/>
            <a:ext cx="1187625" cy="11876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images (1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1700808"/>
            <a:ext cx="3672408" cy="367240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Почему ребёнок</a:t>
            </a:r>
            <a:br>
              <a:rPr lang="ru-RU" sz="4000" dirty="0" smtClean="0"/>
            </a:br>
            <a:r>
              <a:rPr lang="ru-RU" sz="4000" dirty="0" smtClean="0"/>
              <a:t> не говорит?</a:t>
            </a:r>
            <a:endParaRPr lang="ru-RU" sz="4000" dirty="0"/>
          </a:p>
        </p:txBody>
      </p:sp>
      <p:pic>
        <p:nvPicPr>
          <p:cNvPr id="5" name="Содержимое 3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188641"/>
            <a:ext cx="1656183" cy="1296143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4835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Специфическая задержка развития </a:t>
            </a:r>
          </a:p>
          <a:p>
            <a:pPr algn="ctr">
              <a:buNone/>
            </a:pPr>
            <a:r>
              <a:rPr lang="ru-RU" sz="2400" b="1" dirty="0" smtClean="0"/>
              <a:t>Повреждение нервной системы</a:t>
            </a:r>
          </a:p>
          <a:p>
            <a:pPr algn="ctr">
              <a:buNone/>
            </a:pPr>
            <a:r>
              <a:rPr lang="ru-RU" sz="2400" b="1" dirty="0" smtClean="0"/>
              <a:t>в процессе внутриутробного развития плода</a:t>
            </a:r>
          </a:p>
          <a:p>
            <a:pPr algn="ctr">
              <a:buNone/>
            </a:pPr>
            <a:r>
              <a:rPr lang="ru-RU" dirty="0" smtClean="0"/>
              <a:t>Неспецифическая задержка развития</a:t>
            </a:r>
          </a:p>
          <a:p>
            <a:pPr algn="ctr">
              <a:buNone/>
            </a:pPr>
            <a:r>
              <a:rPr lang="ru-RU" sz="2400" b="1" dirty="0" smtClean="0"/>
              <a:t>Замедленный темп </a:t>
            </a:r>
          </a:p>
          <a:p>
            <a:pPr algn="ctr">
              <a:buNone/>
            </a:pPr>
            <a:r>
              <a:rPr lang="ru-RU" sz="2400" b="1" dirty="0" smtClean="0"/>
              <a:t>созревания мозговых структур</a:t>
            </a:r>
          </a:p>
          <a:p>
            <a:pPr algn="ctr">
              <a:buNone/>
            </a:pPr>
            <a:r>
              <a:rPr lang="ru-RU" dirty="0" smtClean="0"/>
              <a:t>Социальные факторы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547664" y="1988840"/>
            <a:ext cx="1008112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1547664" y="3645024"/>
            <a:ext cx="115212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619672" y="4941168"/>
            <a:ext cx="122413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Без названия (7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4941168"/>
            <a:ext cx="3240360" cy="1600200"/>
          </a:xfrm>
          <a:prstGeom prst="rect">
            <a:avLst/>
          </a:prstGeom>
        </p:spPr>
      </p:pic>
      <p:pic>
        <p:nvPicPr>
          <p:cNvPr id="12" name="Содержимое 3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87817" y="188640"/>
            <a:ext cx="1404663" cy="1296143"/>
          </a:xfrm>
          <a:prstGeom prst="rect">
            <a:avLst/>
          </a:prstGeom>
        </p:spPr>
      </p:pic>
      <p:pic>
        <p:nvPicPr>
          <p:cNvPr id="13" name="Содержимое 3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188640"/>
            <a:ext cx="1404663" cy="129614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Что делать, если </a:t>
            </a:r>
            <a:br>
              <a:rPr lang="ru-RU" sz="3600" dirty="0" smtClean="0"/>
            </a:br>
            <a:r>
              <a:rPr lang="ru-RU" sz="3600" dirty="0" smtClean="0"/>
              <a:t>ребёнок не говорит?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556792"/>
            <a:ext cx="7458032" cy="4763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i="1" dirty="0" smtClean="0"/>
              <a:t>Если ребёнок не говорит в два года, необходимо</a:t>
            </a:r>
          </a:p>
          <a:p>
            <a:pPr algn="ctr">
              <a:buNone/>
            </a:pPr>
            <a:r>
              <a:rPr lang="ru-RU" sz="2000" i="1" dirty="0" smtClean="0"/>
              <a:t>обратиться  к       врачам-специалистам : </a:t>
            </a:r>
          </a:p>
          <a:p>
            <a:pPr algn="ctr">
              <a:buNone/>
            </a:pPr>
            <a:endParaRPr lang="ru-RU" sz="2800" i="1" dirty="0" smtClean="0"/>
          </a:p>
          <a:p>
            <a:pPr algn="ctr">
              <a:buNone/>
            </a:pPr>
            <a:endParaRPr lang="ru-RU" sz="2800" i="1" dirty="0" smtClean="0"/>
          </a:p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547664" y="2564904"/>
            <a:ext cx="4536504" cy="3672408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/>
              <a:t>Невролог </a:t>
            </a:r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2800" b="1" dirty="0" err="1" smtClean="0"/>
              <a:t>Оториноларинголог</a:t>
            </a:r>
            <a:r>
              <a:rPr lang="ru-RU" sz="2800" b="1" dirty="0" smtClean="0"/>
              <a:t> и </a:t>
            </a:r>
            <a:r>
              <a:rPr lang="ru-RU" sz="2800" b="1" dirty="0" err="1" smtClean="0"/>
              <a:t>сурдолог</a:t>
            </a: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Психиатр</a:t>
            </a:r>
            <a:r>
              <a:rPr lang="ru-RU" sz="3200" b="1" dirty="0" smtClean="0"/>
              <a:t> </a:t>
            </a:r>
            <a:endParaRPr lang="ru-RU" sz="3200" dirty="0"/>
          </a:p>
        </p:txBody>
      </p:sp>
      <p:pic>
        <p:nvPicPr>
          <p:cNvPr id="6" name="Рисунок 5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260648"/>
            <a:ext cx="1296143" cy="1234405"/>
          </a:xfrm>
          <a:prstGeom prst="rect">
            <a:avLst/>
          </a:prstGeom>
        </p:spPr>
      </p:pic>
      <p:pic>
        <p:nvPicPr>
          <p:cNvPr id="8" name="Рисунок 7" descr="images - 2023-05-07T105020.7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2348880"/>
            <a:ext cx="2592288" cy="26642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619600"/>
          </a:xfrm>
          <a:noFill/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r>
              <a:rPr lang="ru-RU" sz="2000" b="1" dirty="0" smtClean="0"/>
              <a:t>НСГ –  </a:t>
            </a:r>
            <a:r>
              <a:rPr lang="ru-RU" sz="2000" dirty="0" smtClean="0"/>
              <a:t>НЕЙРОСОНОГРАФИЯ ГОЛОВНОГО МОЗГА</a:t>
            </a:r>
          </a:p>
          <a:p>
            <a:pPr algn="ctr">
              <a:buNone/>
            </a:pPr>
            <a:r>
              <a:rPr lang="ru-RU" sz="2000" b="1" dirty="0" smtClean="0"/>
              <a:t>КТ –  </a:t>
            </a:r>
            <a:r>
              <a:rPr lang="ru-RU" sz="2000" dirty="0" smtClean="0"/>
              <a:t>КОМПЬЮТОРНАЯ ТОМОГРАФИЯ  ИЛИ </a:t>
            </a:r>
          </a:p>
          <a:p>
            <a:pPr algn="ctr">
              <a:buNone/>
            </a:pPr>
            <a:r>
              <a:rPr lang="ru-RU" sz="2000" b="1" dirty="0" smtClean="0"/>
              <a:t>МРТ  –  </a:t>
            </a:r>
            <a:r>
              <a:rPr lang="ru-RU" sz="2000" dirty="0" smtClean="0"/>
              <a:t>МАГНИТОРЕЗОНАНСНАЯ ТОМОГРАФИЯ  ГОЛОВНОГО МОЗГА</a:t>
            </a:r>
          </a:p>
          <a:p>
            <a:pPr algn="ctr">
              <a:buNone/>
            </a:pPr>
            <a:r>
              <a:rPr lang="ru-RU" sz="2000" b="1" dirty="0" smtClean="0"/>
              <a:t>УЗИ  –  </a:t>
            </a:r>
            <a:r>
              <a:rPr lang="ru-RU" sz="2000" dirty="0" smtClean="0"/>
              <a:t>УЛЬТРОЗВУКОВОЕ ИССЛЕДОВАНИЕ ГОЛОВНОГО МОЗГА </a:t>
            </a: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/>
              <a:t>ЭЭГ –  </a:t>
            </a:r>
            <a:r>
              <a:rPr lang="ru-RU" sz="2000" dirty="0" smtClean="0"/>
              <a:t>ЭЛЕКТРОЭНУЦЕФАЛОГРАФИЯ</a:t>
            </a: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/>
              <a:t>УД  –  </a:t>
            </a:r>
            <a:r>
              <a:rPr lang="ru-RU" sz="2000" dirty="0" smtClean="0"/>
              <a:t>УЛЬТРОЗВУКОВАЯ ДИАГНОСТИКА СОСУДОВ</a:t>
            </a:r>
          </a:p>
          <a:p>
            <a:pPr algn="ctr">
              <a:buNone/>
            </a:pPr>
            <a:r>
              <a:rPr lang="ru-RU" sz="2000" dirty="0" smtClean="0"/>
              <a:t> ШЕИ И ГОЛОВЫ </a:t>
            </a:r>
            <a:endParaRPr lang="ru-RU" sz="2000" b="1" dirty="0" smtClean="0"/>
          </a:p>
          <a:p>
            <a:pPr algn="ctr">
              <a:buNone/>
            </a:pPr>
            <a:r>
              <a:rPr lang="ru-RU" sz="2000" dirty="0" smtClean="0"/>
              <a:t>СПОНДИЛОГРАФИЯ ШЕЙНОГО ОТДЕЛА ПОЗВОНОЧНИКА </a:t>
            </a:r>
          </a:p>
          <a:p>
            <a:pPr algn="ctr">
              <a:buNone/>
            </a:pPr>
            <a:r>
              <a:rPr lang="ru-RU" sz="2000" dirty="0" smtClean="0"/>
              <a:t>В ТРЁХ ПРОЕКЦИЯХ </a:t>
            </a:r>
          </a:p>
          <a:p>
            <a:pPr algn="ctr">
              <a:buNone/>
            </a:pPr>
            <a:r>
              <a:rPr lang="ru-RU" sz="2000" b="1" dirty="0" smtClean="0"/>
              <a:t>КСВП, АСВП  –   </a:t>
            </a:r>
            <a:r>
              <a:rPr lang="ru-RU" sz="2000" dirty="0" smtClean="0"/>
              <a:t>ИССЛЕДОВАНИЕ СЛУХА</a:t>
            </a:r>
            <a:endParaRPr lang="ru-RU" sz="2000" b="1" dirty="0" smtClean="0"/>
          </a:p>
          <a:p>
            <a:endParaRPr lang="ru-RU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4644008" y="260648"/>
            <a:ext cx="4320480" cy="2088232"/>
          </a:xfrm>
          <a:prstGeom prst="downArrowCallout">
            <a:avLst>
              <a:gd name="adj1" fmla="val 25000"/>
              <a:gd name="adj2" fmla="val 40286"/>
              <a:gd name="adj3" fmla="val 25000"/>
              <a:gd name="adj4" fmla="val 6497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ФУНКЦИОНАЛЬНЫЕ ИССЛЕДОВАНИЯ</a:t>
            </a:r>
            <a:endParaRPr lang="ru-RU" sz="2400" dirty="0"/>
          </a:p>
        </p:txBody>
      </p:sp>
      <p:pic>
        <p:nvPicPr>
          <p:cNvPr id="6" name="Рисунок 5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844824"/>
            <a:ext cx="991763" cy="885502"/>
          </a:xfrm>
          <a:prstGeom prst="rect">
            <a:avLst/>
          </a:prstGeom>
        </p:spPr>
      </p:pic>
      <p:pic>
        <p:nvPicPr>
          <p:cNvPr id="7" name="Рисунок 6" descr="images - 2023-05-07T105059.7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260648"/>
            <a:ext cx="3168352" cy="20882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Родная речь – </a:t>
            </a:r>
            <a:br>
              <a:rPr lang="ru-RU" dirty="0" smtClean="0"/>
            </a:br>
            <a:r>
              <a:rPr lang="ru-RU" dirty="0" smtClean="0"/>
              <a:t>золотая середина психики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ЛОГОПЕД</a:t>
            </a:r>
          </a:p>
          <a:p>
            <a:r>
              <a:rPr lang="ru-RU" sz="2800" dirty="0" smtClean="0"/>
              <a:t>ДЕФЕКТОЛОГ</a:t>
            </a:r>
          </a:p>
          <a:p>
            <a:r>
              <a:rPr lang="ru-RU" sz="2800" dirty="0" smtClean="0"/>
              <a:t>НЕЙРОПСИХОЛОГ</a:t>
            </a:r>
            <a:endParaRPr lang="ru-RU" dirty="0"/>
          </a:p>
        </p:txBody>
      </p:sp>
      <p:pic>
        <p:nvPicPr>
          <p:cNvPr id="6" name="Рисунок 5" descr="Без названия (7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356992"/>
            <a:ext cx="3600400" cy="2592288"/>
          </a:xfrm>
          <a:prstGeom prst="rect">
            <a:avLst/>
          </a:prstGeom>
        </p:spPr>
      </p:pic>
      <p:pic>
        <p:nvPicPr>
          <p:cNvPr id="10" name="Рисунок 9" descr="images (2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484783"/>
            <a:ext cx="3240360" cy="2301317"/>
          </a:xfrm>
          <a:prstGeom prst="rect">
            <a:avLst/>
          </a:prstGeom>
        </p:spPr>
      </p:pic>
      <p:pic>
        <p:nvPicPr>
          <p:cNvPr id="12" name="Рисунок 11" descr="images - 2023-05-07T122149.48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861048"/>
            <a:ext cx="2592288" cy="2088232"/>
          </a:xfrm>
          <a:prstGeom prst="rect">
            <a:avLst/>
          </a:prstGeom>
        </p:spPr>
      </p:pic>
      <p:pic>
        <p:nvPicPr>
          <p:cNvPr id="8" name="Рисунок 7" descr="images (1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74378" y="404665"/>
            <a:ext cx="918102" cy="8640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Не надейтесь на чудо…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Подвижные и пальчиковые игры</a:t>
            </a:r>
          </a:p>
          <a:p>
            <a:r>
              <a:rPr lang="ru-RU" sz="2400" dirty="0" smtClean="0"/>
              <a:t>Чтение книг и рассматривание </a:t>
            </a:r>
            <a:r>
              <a:rPr lang="ru-RU" sz="2400" dirty="0" smtClean="0"/>
              <a:t>картинок</a:t>
            </a:r>
            <a:endParaRPr lang="ru-RU" sz="2400" dirty="0" smtClean="0"/>
          </a:p>
          <a:p>
            <a:pPr algn="r"/>
            <a:r>
              <a:rPr lang="ru-RU" sz="2400" dirty="0" smtClean="0"/>
              <a:t>Разыгрывание сказок с игрушками </a:t>
            </a:r>
          </a:p>
          <a:p>
            <a:pPr algn="ctr">
              <a:buNone/>
            </a:pPr>
            <a:r>
              <a:rPr lang="ru-RU" sz="2400" dirty="0" smtClean="0"/>
              <a:t>                       на </a:t>
            </a:r>
            <a:r>
              <a:rPr lang="ru-RU" sz="2400" dirty="0" smtClean="0"/>
              <a:t>столе перед </a:t>
            </a:r>
            <a:r>
              <a:rPr lang="ru-RU" sz="2400" dirty="0" smtClean="0"/>
              <a:t>ребёнком</a:t>
            </a:r>
          </a:p>
          <a:p>
            <a:pPr algn="ctr"/>
            <a:r>
              <a:rPr lang="ru-RU" sz="2400" dirty="0" smtClean="0"/>
              <a:t>Пение </a:t>
            </a:r>
            <a:r>
              <a:rPr lang="ru-RU" sz="2400" dirty="0" smtClean="0"/>
              <a:t>песенок</a:t>
            </a:r>
          </a:p>
          <a:p>
            <a:pPr algn="ctr"/>
            <a:endParaRPr lang="ru-RU" sz="2400" dirty="0" smtClean="0"/>
          </a:p>
          <a:p>
            <a:r>
              <a:rPr lang="ru-RU" sz="2400" dirty="0" smtClean="0"/>
              <a:t>Совместное рисование</a:t>
            </a:r>
          </a:p>
          <a:p>
            <a:pPr algn="just"/>
            <a:r>
              <a:rPr lang="ru-RU" sz="2400" dirty="0" smtClean="0"/>
              <a:t>Лепка, аппликация </a:t>
            </a:r>
          </a:p>
          <a:p>
            <a:pPr algn="just"/>
            <a:r>
              <a:rPr lang="ru-RU" sz="2400" dirty="0" smtClean="0"/>
              <a:t>Конструирование</a:t>
            </a:r>
          </a:p>
          <a:p>
            <a:pPr algn="just"/>
            <a:r>
              <a:rPr lang="ru-RU" sz="2400" dirty="0" smtClean="0"/>
              <a:t>Сенсорные игры </a:t>
            </a:r>
            <a:endParaRPr lang="ru-RU" sz="2400" dirty="0"/>
          </a:p>
        </p:txBody>
      </p:sp>
      <p:pic>
        <p:nvPicPr>
          <p:cNvPr id="6" name="Рисунок 5" descr="images - 2023-05-09T123654.2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420888"/>
            <a:ext cx="1872208" cy="1656184"/>
          </a:xfrm>
          <a:prstGeom prst="rect">
            <a:avLst/>
          </a:prstGeom>
        </p:spPr>
      </p:pic>
      <p:pic>
        <p:nvPicPr>
          <p:cNvPr id="7" name="Рисунок 6" descr="images - 2023-05-09T123807.77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3645024"/>
            <a:ext cx="3888431" cy="2520280"/>
          </a:xfrm>
          <a:prstGeom prst="rect">
            <a:avLst/>
          </a:prstGeom>
        </p:spPr>
      </p:pic>
      <p:pic>
        <p:nvPicPr>
          <p:cNvPr id="10" name="Рисунок 9" descr="images (1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404664"/>
            <a:ext cx="1296144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Пять простых правил для того, чтобы ребёнок заговорил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Вовремя обратитесь к врачам-специалистам и провести все назначенные ими исследования.</a:t>
            </a:r>
          </a:p>
          <a:p>
            <a:pPr algn="just"/>
            <a:r>
              <a:rPr lang="ru-RU" sz="2400" dirty="0" smtClean="0"/>
              <a:t> Проводить лечение, назначенное специалистами, в полном объёме.</a:t>
            </a:r>
          </a:p>
          <a:p>
            <a:pPr algn="just"/>
            <a:r>
              <a:rPr lang="ru-RU" sz="2400" dirty="0" smtClean="0"/>
              <a:t>Сочетать  лечение с коррекционными занятиями у логопеда. </a:t>
            </a:r>
          </a:p>
          <a:p>
            <a:pPr algn="just"/>
            <a:r>
              <a:rPr lang="ru-RU" sz="2400" dirty="0" smtClean="0"/>
              <a:t> В соответствии с рекомендациями логопеда организовать домашние развивающие занятия .</a:t>
            </a:r>
          </a:p>
          <a:p>
            <a:pPr algn="just"/>
            <a:r>
              <a:rPr lang="ru-RU" sz="2400" dirty="0" smtClean="0"/>
              <a:t> Абсолютно исключить пребывание ребёнка у </a:t>
            </a:r>
            <a:r>
              <a:rPr lang="ru-RU" sz="2400" dirty="0" err="1" smtClean="0"/>
              <a:t>гаджетов</a:t>
            </a:r>
            <a:r>
              <a:rPr lang="ru-RU" sz="2400" dirty="0" smtClean="0"/>
              <a:t>. </a:t>
            </a:r>
          </a:p>
          <a:p>
            <a:endParaRPr lang="ru-RU" sz="2400" dirty="0"/>
          </a:p>
        </p:txBody>
      </p:sp>
      <p:pic>
        <p:nvPicPr>
          <p:cNvPr id="4" name="Рисунок 3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78196" y="836712"/>
            <a:ext cx="1354243" cy="11350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Почему ребёнок с трудом понимает обращённую речь?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72816"/>
            <a:ext cx="7312856" cy="447558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Если вы говорите быстро, нечётко, сюсюкайте с малышом, искажаете произношение многих слов, подражая ему, даёте многоступенчатые инструкции.</a:t>
            </a:r>
          </a:p>
          <a:p>
            <a:pPr algn="just"/>
            <a:r>
              <a:rPr lang="ru-RU" sz="2400" dirty="0" smtClean="0"/>
              <a:t>Если в комнате, где находится ребёнок, постоянно работает телевизор.</a:t>
            </a:r>
          </a:p>
          <a:p>
            <a:pPr algn="just"/>
            <a:r>
              <a:rPr lang="ru-RU" sz="2400" dirty="0" smtClean="0"/>
              <a:t>Если взрослые постоянно и шумно общаются при ребёнке.</a:t>
            </a:r>
          </a:p>
          <a:p>
            <a:pPr algn="just"/>
            <a:r>
              <a:rPr lang="ru-RU" sz="2400" dirty="0" smtClean="0"/>
              <a:t>Если вы слишком, усердно жестикулируйте. Ребёнок начинает реагировать не на слова, а на жесты. </a:t>
            </a:r>
          </a:p>
          <a:p>
            <a:pPr algn="just"/>
            <a:endParaRPr lang="ru-RU" sz="2800" dirty="0" smtClean="0"/>
          </a:p>
          <a:p>
            <a:pPr algn="just"/>
            <a:endParaRPr lang="ru-RU" dirty="0"/>
          </a:p>
        </p:txBody>
      </p:sp>
      <p:pic>
        <p:nvPicPr>
          <p:cNvPr id="4" name="Рисунок 3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764704"/>
            <a:ext cx="1152128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Как правильно </a:t>
            </a:r>
            <a:br>
              <a:rPr lang="ru-RU" sz="3200" dirty="0" smtClean="0"/>
            </a:br>
            <a:r>
              <a:rPr lang="ru-RU" sz="3200" dirty="0" smtClean="0"/>
              <a:t>разговаривать с ребёнком?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Говорите медленно, чётко, выразительно, правильно произносите все слова.</a:t>
            </a:r>
          </a:p>
          <a:p>
            <a:pPr algn="just"/>
            <a:r>
              <a:rPr lang="ru-RU" sz="2400" dirty="0" smtClean="0"/>
              <a:t>Ваши мимика и жесты должны быть выразительными, но не избыточными.</a:t>
            </a:r>
          </a:p>
          <a:p>
            <a:pPr algn="just"/>
            <a:r>
              <a:rPr lang="ru-RU" sz="2400" dirty="0" smtClean="0"/>
              <a:t>Используйте только короткие предложения: </a:t>
            </a:r>
            <a:r>
              <a:rPr lang="ru-RU" sz="2400" i="1" dirty="0" smtClean="0"/>
              <a:t>«Это мишка. Мишка большой. Вот какой! У мишки лапы. Вот. У мишки голова. Вот. У мишки живот. Вот». </a:t>
            </a:r>
          </a:p>
          <a:p>
            <a:pPr algn="just"/>
            <a:r>
              <a:rPr lang="ru-RU" sz="2400" dirty="0" smtClean="0"/>
              <a:t>Давайте ребёнку только одноступенчатые инструкции и ждите, когда он их выполнит: </a:t>
            </a:r>
            <a:r>
              <a:rPr lang="ru-RU" sz="2400" i="1" dirty="0" smtClean="0"/>
              <a:t>«Иди сюда. Давай мыть руки. Возьми мыло. Намыль руки. Молодец!»</a:t>
            </a:r>
          </a:p>
          <a:p>
            <a:pPr algn="just"/>
            <a:r>
              <a:rPr lang="ru-RU" sz="2400" dirty="0" smtClean="0"/>
              <a:t>Учите правильно произносить звукоподражания, состоящие из простых звуков. </a:t>
            </a:r>
            <a:endParaRPr lang="ru-RU" sz="2400" dirty="0"/>
          </a:p>
        </p:txBody>
      </p:sp>
      <p:pic>
        <p:nvPicPr>
          <p:cNvPr id="4" name="Рисунок 3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260648"/>
            <a:ext cx="1141859" cy="114185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2113</TotalTime>
  <Words>455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КАК НАУЧИТЬ  РЕБЁНКА ГОВОРИТЬ</vt:lpstr>
      <vt:lpstr>Почему ребёнок  не говорит?</vt:lpstr>
      <vt:lpstr>Что делать, если  ребёнок не говорит?</vt:lpstr>
      <vt:lpstr>Слайд 4</vt:lpstr>
      <vt:lpstr>Родная речь –  золотая середина психики</vt:lpstr>
      <vt:lpstr>Не надейтесь на чудо…</vt:lpstr>
      <vt:lpstr>Пять простых правил для того, чтобы ребёнок заговорил</vt:lpstr>
      <vt:lpstr>Почему ребёнок с трудом понимает обращённую речь?</vt:lpstr>
      <vt:lpstr>Как правильно  разговаривать с ребёнком?</vt:lpstr>
      <vt:lpstr>Чем выше двигательная активность,  тем лучше развивается речь</vt:lpstr>
      <vt:lpstr>Закрепите   интерес малыша к речи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НАУЧИТЬ РЕБЁНКА ГОВОРИТЬ</dc:title>
  <dc:creator>HP</dc:creator>
  <cp:lastModifiedBy>HP</cp:lastModifiedBy>
  <cp:revision>206</cp:revision>
  <dcterms:created xsi:type="dcterms:W3CDTF">2023-05-06T14:40:43Z</dcterms:created>
  <dcterms:modified xsi:type="dcterms:W3CDTF">2023-05-23T19:55:35Z</dcterms:modified>
</cp:coreProperties>
</file>