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4" r:id="rId3"/>
    <p:sldId id="264" r:id="rId4"/>
    <p:sldId id="267" r:id="rId5"/>
    <p:sldId id="355" r:id="rId6"/>
    <p:sldId id="356" r:id="rId7"/>
    <p:sldId id="357" r:id="rId8"/>
    <p:sldId id="281" r:id="rId9"/>
    <p:sldId id="287" r:id="rId10"/>
    <p:sldId id="269" r:id="rId11"/>
    <p:sldId id="270" r:id="rId12"/>
    <p:sldId id="358" r:id="rId13"/>
    <p:sldId id="363" r:id="rId14"/>
    <p:sldId id="283" r:id="rId15"/>
    <p:sldId id="286" r:id="rId16"/>
    <p:sldId id="359" r:id="rId17"/>
    <p:sldId id="361" r:id="rId18"/>
    <p:sldId id="321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84604" autoAdjust="0"/>
  </p:normalViewPr>
  <p:slideViewPr>
    <p:cSldViewPr>
      <p:cViewPr>
        <p:scale>
          <a:sx n="106" d="100"/>
          <a:sy n="106" d="100"/>
        </p:scale>
        <p:origin x="-115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i="1" dirty="0" smtClean="0">
                <a:solidFill>
                  <a:schemeClr val="tx1"/>
                </a:solidFill>
              </a:rPr>
              <a:t>Подготовил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ru-RU" sz="1100" i="1" dirty="0" smtClean="0">
                <a:solidFill>
                  <a:schemeClr val="tx1"/>
                </a:solidFill>
              </a:rPr>
              <a:t>:</a:t>
            </a:r>
            <a:r>
              <a:rPr lang="ru-RU" sz="1100" i="1" baseline="0" dirty="0" smtClean="0">
                <a:solidFill>
                  <a:schemeClr val="tx1"/>
                </a:solidFill>
              </a:rPr>
              <a:t> педагог-психолог </a:t>
            </a:r>
            <a:r>
              <a:rPr lang="ru-RU" sz="1100" i="1" baseline="0" dirty="0" err="1" smtClean="0">
                <a:solidFill>
                  <a:schemeClr val="tx1"/>
                </a:solidFill>
              </a:rPr>
              <a:t>Квашенникова</a:t>
            </a:r>
            <a:r>
              <a:rPr lang="ru-RU" sz="1100" i="1" baseline="0" dirty="0" smtClean="0">
                <a:solidFill>
                  <a:schemeClr val="tx1"/>
                </a:solidFill>
              </a:rPr>
              <a:t> И.В</a:t>
            </a:r>
            <a:r>
              <a:rPr lang="en-US" sz="1100" i="1" baseline="0" dirty="0" smtClean="0">
                <a:solidFill>
                  <a:schemeClr val="tx1"/>
                </a:solidFill>
              </a:rPr>
              <a:t>/</a:t>
            </a: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6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160" y="2852936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23.09.2024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17433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267744" y="1484784"/>
            <a:ext cx="66967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17433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484784"/>
            <a:ext cx="66967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6301208" cy="288032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de-DE" dirty="0" smtClean="0"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Психологическая готовность к школе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solidFill>
                  <a:schemeClr val="accent4"/>
                </a:solidFill>
                <a:effectLst/>
              </a:rPr>
              <a:t> </a:t>
            </a:r>
            <a:r>
              <a:rPr lang="ru-RU" sz="1600" b="0" i="1" dirty="0" smtClean="0">
                <a:solidFill>
                  <a:schemeClr val="accent4"/>
                </a:solidFill>
                <a:effectLst/>
              </a:rPr>
              <a:t>Подготовил</a:t>
            </a:r>
            <a:r>
              <a:rPr lang="ru-RU" sz="1600" b="0" i="1" dirty="0">
                <a:solidFill>
                  <a:schemeClr val="accent4"/>
                </a:solidFill>
                <a:effectLst/>
              </a:rPr>
              <a:t>а</a:t>
            </a:r>
            <a:r>
              <a:rPr lang="ru-RU" sz="1600" b="0" i="1" dirty="0" smtClean="0">
                <a:solidFill>
                  <a:schemeClr val="accent4"/>
                </a:solidFill>
                <a:effectLst/>
              </a:rPr>
              <a:t>: педагог-психолог </a:t>
            </a:r>
            <a:r>
              <a:rPr lang="ru-RU" sz="1600" b="0" i="1" dirty="0" err="1">
                <a:solidFill>
                  <a:schemeClr val="accent4"/>
                </a:solidFill>
                <a:effectLst/>
              </a:rPr>
              <a:t>Квашенникова</a:t>
            </a:r>
            <a:r>
              <a:rPr lang="ru-RU" sz="1600" b="0" i="1" dirty="0">
                <a:solidFill>
                  <a:schemeClr val="accent4"/>
                </a:solidFill>
                <a:effectLst/>
              </a:rPr>
              <a:t> </a:t>
            </a:r>
            <a:r>
              <a:rPr lang="ru-RU" sz="1600" b="0" i="1" dirty="0" smtClean="0">
                <a:solidFill>
                  <a:schemeClr val="accent4"/>
                </a:solidFill>
                <a:effectLst/>
              </a:rPr>
              <a:t>И.В.</a:t>
            </a:r>
            <a:br>
              <a:rPr lang="ru-RU" sz="1600" b="0" i="1" dirty="0" smtClean="0">
                <a:solidFill>
                  <a:schemeClr val="accent4"/>
                </a:solidFill>
                <a:effectLst/>
              </a:rPr>
            </a:br>
            <a:r>
              <a:rPr lang="ru-RU" sz="1600" b="0" i="1" dirty="0" smtClean="0">
                <a:solidFill>
                  <a:schemeClr val="accent4"/>
                </a:solidFill>
                <a:effectLst/>
              </a:rPr>
              <a:t>МДОУ «</a:t>
            </a:r>
            <a:r>
              <a:rPr lang="ru-RU" sz="1600" b="0" i="1" dirty="0" err="1" smtClean="0">
                <a:solidFill>
                  <a:schemeClr val="accent4"/>
                </a:solidFill>
                <a:effectLst/>
              </a:rPr>
              <a:t>Детскийсад</a:t>
            </a:r>
            <a:r>
              <a:rPr lang="ru-RU" sz="1600" b="0" i="1" dirty="0" smtClean="0">
                <a:solidFill>
                  <a:schemeClr val="accent4"/>
                </a:solidFill>
                <a:effectLst/>
              </a:rPr>
              <a:t>№ 104»</a:t>
            </a:r>
            <a:r>
              <a:rPr lang="ru-RU" sz="1600" b="0" i="1" dirty="0">
                <a:solidFill>
                  <a:srgbClr val="00B050"/>
                </a:solidFill>
                <a:effectLst/>
              </a:rPr>
              <a:t/>
            </a:r>
            <a:br>
              <a:rPr lang="ru-RU" sz="1600" b="0" i="1" dirty="0">
                <a:solidFill>
                  <a:srgbClr val="00B050"/>
                </a:solidFill>
                <a:effectLst/>
              </a:rPr>
            </a:b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17433" cy="1440160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effectLst/>
              </a:rPr>
              <a:t/>
            </a:r>
            <a:br>
              <a:rPr lang="ru-RU" sz="2000" i="1" dirty="0" smtClean="0">
                <a:effectLst/>
              </a:rPr>
            </a:br>
            <a:r>
              <a:rPr lang="ru-RU" sz="2000" i="1" dirty="0">
                <a:effectLst/>
              </a:rPr>
              <a:t/>
            </a:r>
            <a:br>
              <a:rPr lang="ru-RU" sz="2000" i="1" dirty="0">
                <a:effectLst/>
              </a:rPr>
            </a:br>
            <a:r>
              <a:rPr lang="ru-RU" sz="2000" i="1" dirty="0" smtClean="0">
                <a:effectLst/>
              </a:rPr>
              <a:t/>
            </a:r>
            <a:br>
              <a:rPr lang="ru-RU" sz="2000" i="1" dirty="0" smtClean="0">
                <a:effectLst/>
              </a:rPr>
            </a:br>
            <a:r>
              <a:rPr lang="ru-RU" sz="2000" b="1" i="1" dirty="0" smtClean="0">
                <a:effectLst/>
              </a:rPr>
              <a:t>Занимаясь арт-терапией</a:t>
            </a:r>
            <a:r>
              <a:rPr lang="ru-RU" sz="2000" b="1" i="1" dirty="0">
                <a:effectLst/>
              </a:rPr>
              <a:t>, мы становимся творцами </a:t>
            </a:r>
            <a:br>
              <a:rPr lang="ru-RU" sz="2000" b="1" i="1" dirty="0">
                <a:effectLst/>
              </a:rPr>
            </a:br>
            <a:r>
              <a:rPr lang="ru-RU" sz="2000" b="1" i="1" dirty="0">
                <a:effectLst/>
              </a:rPr>
              <a:t>своего мира и себя</a:t>
            </a:r>
            <a:r>
              <a:rPr lang="ru-RU" sz="2000" i="1" dirty="0">
                <a:effectLst/>
              </a:rPr>
              <a:t/>
            </a:r>
            <a:br>
              <a:rPr lang="ru-RU" sz="2000" i="1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268760"/>
            <a:ext cx="6696744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МОНОТИПИЯ</a:t>
            </a:r>
          </a:p>
          <a:p>
            <a:pPr marL="0" indent="0" algn="ctr">
              <a:buNone/>
            </a:pPr>
            <a:endParaRPr lang="ru-RU" sz="2800" b="1" dirty="0"/>
          </a:p>
        </p:txBody>
      </p:sp>
      <p:pic>
        <p:nvPicPr>
          <p:cNvPr id="4098" name="Picture 2" descr="C:\Users\User\Desktop\фОТО Пезентация проект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" y="2238108"/>
            <a:ext cx="2520280" cy="336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фОТО Пезентация проект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94195"/>
            <a:ext cx="1840953" cy="24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фОТО Пезентация проект\IMG_31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238108"/>
            <a:ext cx="2777731" cy="29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3" y="260648"/>
            <a:ext cx="5256584" cy="936105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effectLst/>
              </a:rPr>
              <a:t>Мандала</a:t>
            </a:r>
            <a:r>
              <a:rPr lang="ru-RU" sz="2000" b="1" dirty="0" smtClean="0">
                <a:effectLst/>
              </a:rPr>
              <a:t> терапия</a:t>
            </a:r>
            <a:br>
              <a:rPr lang="ru-RU" sz="2000" b="1" dirty="0" smtClean="0">
                <a:effectLst/>
              </a:rPr>
            </a:br>
            <a:endParaRPr lang="ru-RU" sz="2000" b="1" dirty="0">
              <a:effectLst/>
            </a:endParaRPr>
          </a:p>
        </p:txBody>
      </p:sp>
      <p:pic>
        <p:nvPicPr>
          <p:cNvPr id="1026" name="Picture 2" descr="C:\Users\User\Desktop\фОТО Пезентация проект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304255" cy="307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Новая папка\IMG_4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82959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фОТО Пезентация проект\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994671" cy="31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3" y="260648"/>
            <a:ext cx="5040560" cy="936105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/>
              </a:rPr>
              <a:t>Управляемая фантазия</a:t>
            </a:r>
          </a:p>
        </p:txBody>
      </p:sp>
      <p:pic>
        <p:nvPicPr>
          <p:cNvPr id="7170" name="Picture 2" descr="C:\Users\1\Desktop\ПСИХОЛОГ\Род. собрание 4 апреля2023 1\фОТО Пезентация проект\IMG_49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032282" cy="30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ПСИХОЛОГ\Род. собрание 4 апреля2023 1\фОТО Пезентация проект\IMG_4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12" y="170080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1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ПСИХОЛОГ\Род. собрание 4 апреля2023 1\фОТО Пезентация проект\IMG_4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68" y="836712"/>
            <a:ext cx="403244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фОТО Пезентация проект\IMG_4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8" y="765000"/>
            <a:ext cx="2998640" cy="399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ПСИХОЛОГ\Род. собрание 4 апреля2023 1\фОТО Пезентация проект\IMG_4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68" y="989112"/>
            <a:ext cx="403244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ПСИХОЛОГ\Род. собрание 4 апреля2023 1\фОТО Пезентация проект\IMG_4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60021"/>
            <a:ext cx="403244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3" y="260648"/>
            <a:ext cx="5544616" cy="9361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/>
              </a:rPr>
              <a:t>ПЕСОЧНАЯ ТЕРАПИЯ</a:t>
            </a:r>
            <a:endParaRPr lang="ru-RU" sz="2000" b="1" dirty="0">
              <a:effectLst/>
            </a:endParaRPr>
          </a:p>
        </p:txBody>
      </p:sp>
      <p:pic>
        <p:nvPicPr>
          <p:cNvPr id="5" name="Picture 9" descr="C:\Users\User\Desktop\фОТО Пезентация проект\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2906220" cy="38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05" y="908720"/>
            <a:ext cx="2592288" cy="263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1\Desktop\ПСИХОЛОГ\Род. собрание 4 апреля2023 1\ФОТО 2023\IMG_20221110_103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3655669" cy="27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effectLst/>
              </a:rPr>
              <a:t>ПЕСОЧНАЯ ТЕРАПИЯ</a:t>
            </a:r>
            <a:endParaRPr lang="ru-RU" sz="2000" b="1" i="1" dirty="0"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211915" cy="26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249834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7" y="1316152"/>
            <a:ext cx="2354081" cy="263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4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ПСИХОЛОГ\Род. собрание 4 апреля2023 1\ФОТО 2023\IMG_20230330_094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131027" cy="47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ПСИХОЛОГ\Род. собрание 4 апреля2023 1\ФОТО 2023\IMG_20230313_084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70995"/>
            <a:ext cx="2613276" cy="58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ПСИХОЛОГ\Род. собрание 4 апреля2023 1\ФОТО 2023\IMG_20230217_090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00004"/>
            <a:ext cx="2587167" cy="57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ПСИХОЛОГ\Род. собрание 4 апреля2023 1\фОТО Пезентация проект\ПРЕЗЕНТ 2\IMG_3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3375"/>
            <a:ext cx="4267207" cy="32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ПСИХОЛОГ\Род. собрание 4 апреля2023 1\ФОТО 2023\IMG_20221003_084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43375"/>
            <a:ext cx="3240360" cy="433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160" y="1340768"/>
            <a:ext cx="6301208" cy="9361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374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В детском саду  </a:t>
            </a:r>
            <a:r>
              <a:rPr lang="ru-RU" sz="2400" b="1" dirty="0">
                <a:effectLst/>
              </a:rPr>
              <a:t>дети готовились к школе и на специальных занятиях,  и в самостоятельной деятельности 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>
                <a:effectLst/>
              </a:rPr>
              <a:t>– в играх, в труде, общении со взрослыми и сверстниками.</a:t>
            </a:r>
            <a:endParaRPr lang="ru-RU" sz="2400" b="1" dirty="0"/>
          </a:p>
        </p:txBody>
      </p:sp>
      <p:pic>
        <p:nvPicPr>
          <p:cNvPr id="2051" name="Picture 3" descr="C:\Users\1\Desktop\ПСИХОЛОГ\Род. собрание 4 апреля2023 1\ФОТО 2023\IMG_20230316_100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5531"/>
            <a:ext cx="54354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ПСИХОЛОГ\Род. собрание 4 апреля2023 1\ФОТО 2023\IMG_20230316_101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43537"/>
            <a:ext cx="2160239" cy="48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80728"/>
            <a:ext cx="6120680" cy="2664296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1600" dirty="0">
                <a:effectLst/>
              </a:rPr>
              <a:t/>
            </a:r>
            <a:br>
              <a:rPr lang="en-US" sz="1600" dirty="0">
                <a:effectLst/>
              </a:rPr>
            </a:b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1600" dirty="0">
                <a:effectLst/>
              </a:rPr>
              <a:t/>
            </a:r>
            <a:br>
              <a:rPr lang="en-US" sz="1600" dirty="0">
                <a:effectLst/>
              </a:rPr>
            </a:b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1600" dirty="0">
                <a:effectLst/>
              </a:rPr>
              <a:t/>
            </a:r>
            <a:br>
              <a:rPr lang="en-US" sz="1600" dirty="0">
                <a:effectLst/>
              </a:rPr>
            </a:b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2200" dirty="0">
                <a:effectLst/>
              </a:rPr>
              <a:t/>
            </a:r>
            <a:br>
              <a:rPr lang="en-US" sz="2200" dirty="0">
                <a:effectLst/>
              </a:rPr>
            </a:br>
            <a:r>
              <a:rPr lang="en-US" sz="2200" dirty="0" smtClean="0">
                <a:effectLst/>
              </a:rPr>
              <a:t/>
            </a:r>
            <a:br>
              <a:rPr lang="en-US" sz="2200" dirty="0" smtClean="0">
                <a:effectLst/>
              </a:rPr>
            </a:br>
            <a:r>
              <a:rPr lang="ru-RU" sz="2200" dirty="0" err="1" smtClean="0">
                <a:effectLst/>
              </a:rPr>
              <a:t>Фндаментом</a:t>
            </a:r>
            <a:r>
              <a:rPr lang="ru-RU" sz="2200" dirty="0" smtClean="0">
                <a:effectLst/>
              </a:rPr>
              <a:t> </a:t>
            </a:r>
            <a:r>
              <a:rPr lang="ru-RU" sz="2200" dirty="0">
                <a:effectLst/>
              </a:rPr>
              <a:t>успешной подготовки и адаптации </a:t>
            </a:r>
            <a:r>
              <a:rPr lang="ru-RU" sz="2200" dirty="0" smtClean="0">
                <a:effectLst/>
              </a:rPr>
              <a:t>реб</a:t>
            </a:r>
            <a:r>
              <a:rPr lang="ru-RU" sz="2200" dirty="0">
                <a:effectLst/>
              </a:rPr>
              <a:t>е</a:t>
            </a:r>
            <a:r>
              <a:rPr lang="ru-RU" sz="2200" dirty="0" smtClean="0">
                <a:effectLst/>
              </a:rPr>
              <a:t>нка </a:t>
            </a:r>
            <a:r>
              <a:rPr lang="ru-RU" sz="2200" dirty="0">
                <a:effectLst/>
              </a:rPr>
              <a:t>к школе являются</a:t>
            </a:r>
            <a:r>
              <a:rPr lang="ru-RU" sz="2200" dirty="0" smtClean="0">
                <a:effectLst/>
              </a:rPr>
              <a:t>:</a:t>
            </a: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1. Психологическая готовность</a:t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2. Физическое здоровье </a:t>
            </a:r>
            <a:r>
              <a:rPr lang="ru-RU" sz="2200" dirty="0" smtClean="0">
                <a:effectLst/>
              </a:rPr>
              <a:t>ребёнка.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3. Умение логически мыслить</a:t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4. Ответственность и самостоятельность</a:t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5. Хорошая память и внимание</a:t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6. Развитый интеллект </a:t>
            </a:r>
            <a:r>
              <a:rPr lang="ru-RU" sz="2200" dirty="0" smtClean="0">
                <a:effectLst/>
              </a:rPr>
              <a:t>ребёнка.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7. Умение </a:t>
            </a:r>
            <a:r>
              <a:rPr lang="ru-RU" sz="2200" dirty="0" smtClean="0">
                <a:effectLst/>
              </a:rPr>
              <a:t>ребёнка </a:t>
            </a:r>
            <a:r>
              <a:rPr lang="ru-RU" sz="2200" dirty="0">
                <a:effectLst/>
              </a:rPr>
              <a:t>общаться со сверстниками и взрослыми.</a:t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8. Выносливость и работоспособность.</a:t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9. Аккуратность и дисциплинированность.</a:t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10. Инициативность, воля, и способность действовать самостоятельно.</a:t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11. Умение ребёнка читать и считать.</a:t>
            </a:r>
            <a:br>
              <a:rPr lang="ru-RU" sz="2200" dirty="0"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endParaRPr lang="ru-RU" dirty="0"/>
          </a:p>
        </p:txBody>
      </p:sp>
      <p:pic>
        <p:nvPicPr>
          <p:cNvPr id="3" name="Picture 3" descr="C:\Users\1\Desktop\ПСИХОЛОГ\Род. собрание 4 апреля2023 1\ФОТО 2023\IMG_20230316_101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84784"/>
            <a:ext cx="1494723" cy="33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5607" y="260648"/>
            <a:ext cx="6417433" cy="93610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Выделяются </a:t>
            </a:r>
            <a:r>
              <a:rPr lang="ru-RU" sz="3200" b="1" dirty="0"/>
              <a:t>разные виды готовности к школе: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772816"/>
            <a:ext cx="4464496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•</a:t>
            </a:r>
            <a:r>
              <a:rPr lang="ru-RU" sz="2000" b="1" dirty="0"/>
              <a:t>Психологическая готовность</a:t>
            </a:r>
          </a:p>
          <a:p>
            <a:pPr marL="0" indent="0">
              <a:buNone/>
            </a:pPr>
            <a:r>
              <a:rPr lang="ru-RU" sz="2000" dirty="0"/>
              <a:t>•</a:t>
            </a:r>
            <a:r>
              <a:rPr lang="ru-RU" sz="2000" b="1" dirty="0"/>
              <a:t>Физическая готовность: </a:t>
            </a:r>
            <a:r>
              <a:rPr lang="ru-RU" sz="2000" dirty="0"/>
              <a:t>состояние здоровья, физическое развитие, развитие мелких групп мышц, развитие основных движений</a:t>
            </a:r>
          </a:p>
          <a:p>
            <a:pPr marL="0" indent="0">
              <a:buNone/>
            </a:pPr>
            <a:r>
              <a:rPr lang="ru-RU" sz="2000" dirty="0"/>
              <a:t>•</a:t>
            </a:r>
            <a:r>
              <a:rPr lang="ru-RU" sz="2000" b="1" dirty="0"/>
              <a:t>Специальная готовность: </a:t>
            </a:r>
            <a:r>
              <a:rPr lang="ru-RU" sz="2000" dirty="0"/>
              <a:t>умение читать, считать, писать</a:t>
            </a:r>
          </a:p>
          <a:p>
            <a:pPr marL="0" indent="0">
              <a:buNone/>
            </a:pPr>
            <a:r>
              <a:rPr lang="ru-RU" sz="2000" dirty="0"/>
              <a:t> </a:t>
            </a:r>
            <a:r>
              <a:rPr lang="ru-RU" sz="2000" b="1" i="1" dirty="0"/>
              <a:t>Психологическая готовность включает: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•интеллектуальную готовность;</a:t>
            </a:r>
          </a:p>
          <a:p>
            <a:pPr marL="0" indent="0">
              <a:buNone/>
            </a:pPr>
            <a:r>
              <a:rPr lang="ru-RU" sz="2000" dirty="0"/>
              <a:t>•мотивационную готовность;</a:t>
            </a:r>
          </a:p>
          <a:p>
            <a:pPr marL="0" indent="0">
              <a:buNone/>
            </a:pPr>
            <a:r>
              <a:rPr lang="ru-RU" sz="2000" dirty="0" smtClean="0"/>
              <a:t>•</a:t>
            </a:r>
            <a:r>
              <a:rPr lang="ru-RU" sz="2000" dirty="0"/>
              <a:t>эмоционально-волевую готовность;</a:t>
            </a:r>
          </a:p>
          <a:p>
            <a:pPr marL="0" indent="0">
              <a:buNone/>
            </a:pPr>
            <a:r>
              <a:rPr lang="ru-RU" sz="2000" dirty="0"/>
              <a:t>•коммуникативную готовность</a:t>
            </a:r>
          </a:p>
          <a:p>
            <a:endParaRPr lang="ru-RU" sz="2000" dirty="0"/>
          </a:p>
        </p:txBody>
      </p:sp>
      <p:pic>
        <p:nvPicPr>
          <p:cNvPr id="5" name="Рисунок 4" descr="https://sun9-36.userapi.com/impg/jgZdwjn8N2dRsvCJVErSoy5xiqGn9wr-0YS9NA/EA0579qmmsM.jpg?size=486x1080&amp;quality=95&amp;sign=d26ddb0e71f9b420c66e7171f996ce82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384376" cy="5602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2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505665" cy="936105"/>
          </a:xfrm>
        </p:spPr>
        <p:txBody>
          <a:bodyPr>
            <a:normAutofit/>
          </a:bodyPr>
          <a:lstStyle/>
          <a:p>
            <a:pPr marL="0" indent="0" algn="l"/>
            <a:r>
              <a:rPr lang="ru-RU" sz="2000" b="1" dirty="0" smtClean="0">
                <a:effectLst/>
              </a:rPr>
              <a:t>            Эмоционально-волевая  </a:t>
            </a:r>
            <a:r>
              <a:rPr lang="ru-RU" sz="2000" b="1" dirty="0">
                <a:effectLst/>
              </a:rPr>
              <a:t>готовность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844824"/>
            <a:ext cx="5328592" cy="44644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способность управлять своим поведением</a:t>
            </a:r>
          </a:p>
          <a:p>
            <a:pPr marL="0" indent="0">
              <a:buNone/>
            </a:pPr>
            <a:r>
              <a:rPr lang="ru-RU" dirty="0"/>
              <a:t>•умение организовывать рабочее место и поддерживать порядок</a:t>
            </a:r>
          </a:p>
          <a:p>
            <a:pPr marL="0" indent="0">
              <a:buNone/>
            </a:pPr>
            <a:r>
              <a:rPr lang="ru-RU" dirty="0"/>
              <a:t>•стремление преодолевать трудности</a:t>
            </a:r>
          </a:p>
          <a:p>
            <a:pPr marL="0" indent="0">
              <a:buNone/>
            </a:pPr>
            <a:r>
              <a:rPr lang="ru-RU" dirty="0"/>
              <a:t>•стремление к достижению результата своей деятельности.</a:t>
            </a:r>
          </a:p>
          <a:p>
            <a:pPr marL="0" indent="0">
              <a:buNone/>
            </a:pPr>
            <a:r>
              <a:rPr lang="ru-RU" dirty="0"/>
              <a:t>нравственно-волевые качества:</a:t>
            </a:r>
          </a:p>
          <a:p>
            <a:pPr marL="0" indent="0">
              <a:buNone/>
            </a:pPr>
            <a:r>
              <a:rPr lang="ru-RU" dirty="0"/>
              <a:t>•настойчивость, самостоятельность</a:t>
            </a:r>
          </a:p>
          <a:p>
            <a:pPr marL="0" indent="0">
              <a:buNone/>
            </a:pPr>
            <a:r>
              <a:rPr lang="ru-RU" dirty="0"/>
              <a:t>•трудолюбие, прилежание</a:t>
            </a:r>
          </a:p>
          <a:p>
            <a:pPr marL="0" indent="0">
              <a:buNone/>
            </a:pPr>
            <a:r>
              <a:rPr lang="ru-RU" dirty="0"/>
              <a:t>•усидчивость, терпение, ответственность</a:t>
            </a:r>
          </a:p>
          <a:p>
            <a:pPr marL="0" indent="0">
              <a:buNone/>
            </a:pPr>
            <a:r>
              <a:rPr lang="ru-RU" dirty="0"/>
              <a:t>•дисциплинированность, организованность</a:t>
            </a:r>
          </a:p>
          <a:p>
            <a:pPr marL="0" indent="0">
              <a:buNone/>
            </a:pPr>
            <a:r>
              <a:rPr lang="ru-RU" dirty="0"/>
              <a:t>•внимание</a:t>
            </a:r>
          </a:p>
          <a:p>
            <a:pPr marL="0" indent="0">
              <a:buNone/>
            </a:pPr>
            <a:r>
              <a:rPr lang="ru-RU" dirty="0"/>
              <a:t>•любознательность и т. д.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78342"/>
            <a:ext cx="2665854" cy="176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sun9-65.userapi.com/impg/9z_szNjw6JRdhLrulqY0w7AiY8CBBOhB-O4XXg/xHJdaqpYhoQ.jpg?size=486x1080&amp;quality=95&amp;sign=8bbe6b7d6d9f00d634aac4d09c7bda9e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088232" cy="524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6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>
                <a:effectLst/>
              </a:rPr>
              <a:t/>
            </a:r>
            <a:br>
              <a:rPr lang="ru-RU" sz="2200" b="1" i="1" dirty="0" smtClean="0">
                <a:effectLst/>
              </a:rPr>
            </a:br>
            <a:r>
              <a:rPr lang="ru-RU" sz="2200" b="1" i="1" dirty="0" smtClean="0">
                <a:effectLst/>
              </a:rPr>
              <a:t>               </a:t>
            </a:r>
            <a:r>
              <a:rPr lang="ru-RU" sz="2200" b="1" dirty="0" smtClean="0">
                <a:effectLst/>
              </a:rPr>
              <a:t>Коммуникативная готовность</a:t>
            </a:r>
            <a:r>
              <a:rPr lang="ru-RU" sz="2200" dirty="0" smtClean="0">
                <a:effectLst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772816"/>
            <a:ext cx="4464496" cy="4896544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Умение </a:t>
            </a:r>
            <a:r>
              <a:rPr lang="ru-RU" sz="1600" dirty="0"/>
              <a:t>ребенка подчинять свое поведение законам и </a:t>
            </a:r>
            <a:r>
              <a:rPr lang="ru-RU" sz="1600" dirty="0" smtClean="0"/>
              <a:t>нормам поведения</a:t>
            </a:r>
            <a:r>
              <a:rPr lang="ru-RU" sz="1600" dirty="0"/>
              <a:t>, установленным </a:t>
            </a:r>
            <a:r>
              <a:rPr lang="ru-RU" sz="1600" dirty="0" smtClean="0"/>
              <a:t>в классе.</a:t>
            </a:r>
          </a:p>
          <a:p>
            <a:r>
              <a:rPr lang="ru-RU" sz="1600" dirty="0" smtClean="0"/>
              <a:t> Способность </a:t>
            </a:r>
            <a:r>
              <a:rPr lang="ru-RU" sz="1600" dirty="0"/>
              <a:t>включиться в детское сообщество, действовать совместно с другими ребятами, в случае необходимости уступать или отстаивать свою правоту, подчиняться или руководить.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endParaRPr lang="ru-RU" dirty="0"/>
          </a:p>
        </p:txBody>
      </p:sp>
      <p:pic>
        <p:nvPicPr>
          <p:cNvPr id="6" name="Рисунок 5" descr="https://sun9-30.userapi.com/impg/4opBnpAS3mAl3F3RuIqqwdggSB_UKkxrjMaAsA/1IKbdIcMsNg.jpg?size=486x1080&amp;quality=95&amp;sign=11a380f11f90f13c79350d8df80d86bf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9" y="404664"/>
            <a:ext cx="2736304" cy="586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2665854" cy="176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9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628800"/>
            <a:ext cx="4824536" cy="468052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600" dirty="0"/>
              <a:t>П</a:t>
            </a:r>
            <a:r>
              <a:rPr lang="ru-RU" sz="2600" dirty="0" smtClean="0"/>
              <a:t>роводились </a:t>
            </a:r>
            <a:r>
              <a:rPr lang="ru-RU" sz="2600" dirty="0"/>
              <a:t>занятия по </a:t>
            </a:r>
            <a:r>
              <a:rPr lang="ru-RU" sz="2600" dirty="0" smtClean="0"/>
              <a:t>программам: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« Волшебный мир </a:t>
            </a:r>
            <a:r>
              <a:rPr lang="ru-RU" sz="2600" dirty="0" smtClean="0"/>
              <a:t>внутри нас» </a:t>
            </a:r>
            <a:r>
              <a:rPr lang="ru-RU" sz="2600" dirty="0"/>
              <a:t>социально-коммуникативной </a:t>
            </a:r>
            <a:r>
              <a:rPr lang="ru-RU" sz="2600" dirty="0" smtClean="0"/>
              <a:t>направленности, «Применение </a:t>
            </a:r>
            <a:r>
              <a:rPr lang="ru-RU" sz="2600" dirty="0" err="1" smtClean="0"/>
              <a:t>недирективной</a:t>
            </a:r>
            <a:r>
              <a:rPr lang="ru-RU" sz="2600" dirty="0" smtClean="0"/>
              <a:t> игровой терапии с дошкольниками», «Волшебный песочек».</a:t>
            </a:r>
          </a:p>
          <a:p>
            <a:endParaRPr lang="ru-RU" sz="2600" dirty="0"/>
          </a:p>
          <a:p>
            <a:r>
              <a:rPr lang="ru-RU" sz="2600" dirty="0"/>
              <a:t>Занятия проходили в </a:t>
            </a:r>
            <a:r>
              <a:rPr lang="ru-RU" sz="2600" dirty="0" smtClean="0"/>
              <a:t>старшей </a:t>
            </a:r>
            <a:r>
              <a:rPr lang="ru-RU" sz="2600" dirty="0"/>
              <a:t>и подготовительной группе с 2021-2023гг. в </a:t>
            </a:r>
            <a:r>
              <a:rPr lang="ru-RU" sz="2900" dirty="0"/>
              <a:t>групповой, подгрупповой и индивидуальной формах</a:t>
            </a:r>
            <a:r>
              <a:rPr lang="ru-RU" sz="2900" dirty="0" smtClean="0"/>
              <a:t>.</a:t>
            </a:r>
          </a:p>
          <a:p>
            <a:endParaRPr lang="ru-RU" sz="2900" dirty="0"/>
          </a:p>
          <a:p>
            <a:r>
              <a:rPr lang="ru-RU" sz="2900" dirty="0"/>
              <a:t> На занятиях использовались  различные виды, формы, методы: техники </a:t>
            </a:r>
            <a:r>
              <a:rPr lang="ru-RU" sz="2900" dirty="0" smtClean="0"/>
              <a:t>арт-терапии</a:t>
            </a:r>
            <a:r>
              <a:rPr lang="ru-RU" sz="2900" dirty="0"/>
              <a:t>, </a:t>
            </a:r>
            <a:r>
              <a:rPr lang="ru-RU" sz="2900" dirty="0" err="1"/>
              <a:t>сказкотерапия</a:t>
            </a:r>
            <a:r>
              <a:rPr lang="ru-RU" sz="2900" dirty="0"/>
              <a:t>,  песочная терапия, моделирование ситуаций, </a:t>
            </a:r>
            <a:r>
              <a:rPr lang="ru-RU" sz="2900" dirty="0" smtClean="0"/>
              <a:t>викторины, конкурсы </a:t>
            </a:r>
            <a:r>
              <a:rPr lang="ru-RU" sz="2900" dirty="0"/>
              <a:t>и т.д.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4" descr="C:\Users\1\Desktop\ПСИХОЛОГ\Род. собрание 4 апреля2023 1\ФОТО 2023\IMG_20221110_102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4414"/>
            <a:ext cx="3112492" cy="41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3" y="260648"/>
            <a:ext cx="4752528" cy="936105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</a:rPr>
              <a:t>АССОЦИАТИВНОЕ </a:t>
            </a:r>
            <a:r>
              <a:rPr lang="ru-RU" sz="2000" b="1" dirty="0" smtClean="0">
                <a:effectLst/>
              </a:rPr>
              <a:t>РИСОВАНИЕ</a:t>
            </a:r>
            <a:br>
              <a:rPr lang="ru-RU" sz="2000" b="1" dirty="0" smtClean="0">
                <a:effectLst/>
              </a:rPr>
            </a:br>
            <a:r>
              <a:rPr lang="ru-RU" sz="2000" b="1" dirty="0">
                <a:effectLst/>
              </a:rPr>
              <a:t>Л</a:t>
            </a:r>
            <a:r>
              <a:rPr lang="ru-RU" sz="2000" b="1" dirty="0" smtClean="0">
                <a:effectLst/>
              </a:rPr>
              <a:t>етний </a:t>
            </a:r>
            <a:r>
              <a:rPr lang="ru-RU" sz="2000" b="1" dirty="0">
                <a:effectLst/>
              </a:rPr>
              <a:t>ветерок</a:t>
            </a:r>
            <a:endParaRPr lang="ru-RU" sz="20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5700825" cy="464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5" y="2214795"/>
            <a:ext cx="5700825" cy="464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3" y="260648"/>
            <a:ext cx="5472608" cy="9361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/>
              </a:rPr>
              <a:t>АССОЦИАТИВНОЕ РИСОВАНИЕ</a:t>
            </a:r>
            <a:br>
              <a:rPr lang="ru-RU" sz="2000" b="1" dirty="0" smtClean="0">
                <a:effectLst/>
              </a:rPr>
            </a:br>
            <a:r>
              <a:rPr lang="ru-RU" sz="1800" b="1" dirty="0" smtClean="0">
                <a:effectLst/>
              </a:rPr>
              <a:t>Радуга</a:t>
            </a:r>
            <a:endParaRPr lang="ru-RU" sz="1800" b="1" dirty="0">
              <a:effectLst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12459"/>
            <a:ext cx="6696075" cy="476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771fb0c6a83f3914dac79bc91a5ba8da6bc"/>
</p:tagLst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202</Words>
  <Application>Microsoft Office PowerPoint</Application>
  <PresentationFormat>Экран (4:3)</PresentationFormat>
  <Paragraphs>59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Психологическая готовность к школе    Подготовила: педагог-психолог Квашенникова И.В. МДОУ «Детскийсад№ 104»  </vt:lpstr>
      <vt:lpstr> В детском саду  дети готовились к школе и на специальных занятиях,  и в самостоятельной деятельности  – в играх, в труде, общении со взрослыми и сверстниками.</vt:lpstr>
      <vt:lpstr>         Фндаментом успешной подготовки и адаптации ребенка к школе являются:  1. Психологическая готовность 2. Физическое здоровье ребёнка. 3. Умение логически мыслить 4. Ответственность и самостоятельность 5. Хорошая память и внимание 6. Развитый интеллект ребёнка. 7. Умение ребёнка общаться со сверстниками и взрослыми. 8. Выносливость и работоспособность. 9. Аккуратность и дисциплинированность. 10. Инициативность, воля, и способность действовать самостоятельно. 11. Умение ребёнка читать и считать.   </vt:lpstr>
      <vt:lpstr> Выделяются разные виды готовности к школе: </vt:lpstr>
      <vt:lpstr>            Эмоционально-волевая  готовность</vt:lpstr>
      <vt:lpstr>                Коммуникативная готовность. </vt:lpstr>
      <vt:lpstr>Презентация PowerPoint</vt:lpstr>
      <vt:lpstr>АССОЦИАТИВНОЕ РИСОВАНИЕ Летний ветерок</vt:lpstr>
      <vt:lpstr>АССОЦИАТИВНОЕ РИСОВАНИЕ Радуга</vt:lpstr>
      <vt:lpstr>   Занимаясь арт-терапией, мы становимся творцами  своего мира и себя  </vt:lpstr>
      <vt:lpstr>Мандала терапия </vt:lpstr>
      <vt:lpstr>Управляемая фантазия</vt:lpstr>
      <vt:lpstr>Презентация PowerPoint</vt:lpstr>
      <vt:lpstr>ПЕСОЧНАЯ ТЕРАПИЯ</vt:lpstr>
      <vt:lpstr>ПЕСОЧНАЯ ТЕРАПИЯ</vt:lpstr>
      <vt:lpstr>Презентация PowerPoint</vt:lpstr>
      <vt:lpstr>Презентация PowerPoint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Цветовой взрыв</dc:title>
  <dc:creator>obstinate</dc:creator>
  <dc:description>Шаблон презентации с сайта https://presentation-creation.ru/</dc:description>
  <cp:lastModifiedBy>1</cp:lastModifiedBy>
  <cp:revision>690</cp:revision>
  <dcterms:created xsi:type="dcterms:W3CDTF">2018-02-25T09:09:03Z</dcterms:created>
  <dcterms:modified xsi:type="dcterms:W3CDTF">2024-09-23T09:23:34Z</dcterms:modified>
</cp:coreProperties>
</file>