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5"/>
  </p:notesMasterIdLst>
  <p:sldIdLst>
    <p:sldId id="263" r:id="rId2"/>
    <p:sldId id="260" r:id="rId3"/>
    <p:sldId id="265" r:id="rId4"/>
    <p:sldId id="261" r:id="rId5"/>
    <p:sldId id="268" r:id="rId6"/>
    <p:sldId id="266" r:id="rId7"/>
    <p:sldId id="270" r:id="rId8"/>
    <p:sldId id="267" r:id="rId9"/>
    <p:sldId id="278" r:id="rId10"/>
    <p:sldId id="273" r:id="rId11"/>
    <p:sldId id="264" r:id="rId12"/>
    <p:sldId id="274" r:id="rId13"/>
    <p:sldId id="27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1B94"/>
    <a:srgbClr val="57D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6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BB320-0212-4948-897E-D3770E6D1D9A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D3190-56AE-416D-8C0A-6E423F8253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376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D3190-56AE-416D-8C0A-6E423F8253AB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982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D3190-56AE-416D-8C0A-6E423F8253AB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982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40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 userDrawn="1"/>
        </p:nvSpPr>
        <p:spPr>
          <a:xfrm>
            <a:off x="357158" y="285728"/>
            <a:ext cx="8501122" cy="6215106"/>
          </a:xfrm>
          <a:prstGeom prst="roundRect">
            <a:avLst>
              <a:gd name="adj" fmla="val 9106"/>
            </a:avLst>
          </a:prstGeom>
          <a:noFill/>
          <a:ln>
            <a:solidFill>
              <a:srgbClr val="57D3FF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0_75c96_b715e7d3_XL.jpeg"/>
          <p:cNvPicPr>
            <a:picLocks noChangeAspect="1"/>
          </p:cNvPicPr>
          <p:nvPr userDrawn="1"/>
        </p:nvPicPr>
        <p:blipFill>
          <a:blip r:embed="rId1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1406" y="71414"/>
            <a:ext cx="2000264" cy="200026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CAFAF-F440-4BEA-83C0-06215780B219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corowina.ucoz.com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 dir="r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h15209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1047024"/>
            <a:ext cx="3500462" cy="50678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404741" y="1124744"/>
            <a:ext cx="4810201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ПРОГРАММА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</a:rPr>
              <a:t>ЭКОЛОГИЧЕСКОГО ОБРАЗОВАНИЯ ДОШКОЛЬНИКОВ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</a:rPr>
              <a:t>«НАШ ДОМ — ПРИРОДА</a:t>
            </a:r>
            <a:r>
              <a:rPr lang="ru-RU" sz="2800" b="1" dirty="0" smtClean="0">
                <a:solidFill>
                  <a:srgbClr val="002060"/>
                </a:solidFill>
              </a:rPr>
              <a:t>»</a:t>
            </a: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lvl="0" algn="ctr"/>
            <a:r>
              <a:rPr lang="ru-RU" sz="2800" b="1" dirty="0" smtClean="0">
                <a:solidFill>
                  <a:prstClr val="black"/>
                </a:solidFill>
              </a:rPr>
              <a:t>Автор: Рыжова Наталья Александровна</a:t>
            </a:r>
          </a:p>
          <a:p>
            <a:pPr lvl="0" algn="ctr"/>
            <a:endParaRPr lang="ru-RU" sz="2800" b="1" dirty="0">
              <a:solidFill>
                <a:prstClr val="black"/>
              </a:solidFill>
            </a:endParaRPr>
          </a:p>
          <a:p>
            <a:pPr lvl="0" algn="ctr"/>
            <a:endParaRPr lang="ru-RU" sz="1600" b="1" dirty="0" smtClean="0">
              <a:solidFill>
                <a:prstClr val="black"/>
              </a:solidFill>
            </a:endParaRPr>
          </a:p>
          <a:p>
            <a:pPr lvl="0" algn="r"/>
            <a:endParaRPr lang="ru-RU" sz="1600" b="1" dirty="0" smtClean="0">
              <a:solidFill>
                <a:prstClr val="black"/>
              </a:solidFill>
            </a:endParaRPr>
          </a:p>
          <a:p>
            <a:pPr lvl="0" algn="r"/>
            <a:r>
              <a:rPr lang="ru-RU" b="1" dirty="0" smtClean="0">
                <a:solidFill>
                  <a:prstClr val="black"/>
                </a:solidFill>
              </a:rPr>
              <a:t>Презентацию подготовила </a:t>
            </a:r>
          </a:p>
          <a:p>
            <a:pPr lvl="0" algn="r"/>
            <a:r>
              <a:rPr lang="ru-RU" b="1" dirty="0" smtClean="0">
                <a:solidFill>
                  <a:prstClr val="black"/>
                </a:solidFill>
              </a:rPr>
              <a:t>воспитатель МДОУ «Детский сад №104» </a:t>
            </a:r>
          </a:p>
          <a:p>
            <a:pPr lvl="0" algn="r"/>
            <a:r>
              <a:rPr lang="ru-RU" b="1" dirty="0" err="1" smtClean="0">
                <a:solidFill>
                  <a:prstClr val="black"/>
                </a:solidFill>
              </a:rPr>
              <a:t>Руданова</a:t>
            </a:r>
            <a:r>
              <a:rPr lang="ru-RU" b="1" dirty="0" smtClean="0">
                <a:solidFill>
                  <a:prstClr val="black"/>
                </a:solidFill>
              </a:rPr>
              <a:t> Наталия Алексеевна</a:t>
            </a:r>
          </a:p>
          <a:p>
            <a:pPr lvl="0" algn="ctr"/>
            <a:endParaRPr lang="ru-RU" b="1" dirty="0">
              <a:solidFill>
                <a:prstClr val="black"/>
              </a:solidFill>
            </a:endParaRPr>
          </a:p>
          <a:p>
            <a:pPr algn="ctr"/>
            <a:endParaRPr lang="ru-RU" sz="1400" b="1" dirty="0">
              <a:solidFill>
                <a:srgbClr val="00B050"/>
              </a:solidFill>
            </a:endParaRPr>
          </a:p>
          <a:p>
            <a:pPr algn="ctr"/>
            <a:endParaRPr lang="ru-RU" sz="2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557256"/>
            <a:ext cx="8286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              </a:t>
            </a:r>
            <a:endParaRPr lang="ru-RU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Программа имеет методическое обеспечение:</a:t>
            </a:r>
            <a:br>
              <a:rPr lang="ru-RU" sz="2400" b="1" dirty="0">
                <a:solidFill>
                  <a:srgbClr val="FF0000"/>
                </a:solidFill>
              </a:rPr>
            </a:b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Разработку </a:t>
            </a:r>
            <a:r>
              <a:rPr lang="ru-RU" sz="2000" b="1" dirty="0"/>
              <a:t>по созданию развивающей среды в дошкольном учреждении,</a:t>
            </a:r>
          </a:p>
          <a:p>
            <a:r>
              <a:rPr lang="ru-RU" sz="2000" b="1" dirty="0"/>
              <a:t> </a:t>
            </a:r>
            <a:r>
              <a:rPr lang="ru-RU" sz="2000" b="1" dirty="0" smtClean="0"/>
              <a:t>Рекомендации </a:t>
            </a:r>
            <a:r>
              <a:rPr lang="ru-RU" sz="2000" b="1" dirty="0"/>
              <a:t>по ознакомлению детей с водой, воздухом, почвой, камнями, песком, глиной</a:t>
            </a:r>
          </a:p>
          <a:p>
            <a:r>
              <a:rPr lang="ru-RU" sz="2000" b="1" dirty="0"/>
              <a:t>Ценным аспектом программы является то, что автор обращает внимание на отходы, которые в большом количестве производит человечество, и которые составляют реальную опасность для природы планеты. </a:t>
            </a:r>
          </a:p>
          <a:p>
            <a:r>
              <a:rPr lang="ru-RU" sz="2000" b="1" dirty="0"/>
              <a:t>Методические рекомендации предусматривают эмоциональное воздействие на детей:</a:t>
            </a:r>
          </a:p>
          <a:p>
            <a:r>
              <a:rPr lang="ru-RU" sz="2000" b="1" dirty="0" smtClean="0"/>
              <a:t>Автором </a:t>
            </a:r>
            <a:r>
              <a:rPr lang="ru-RU" sz="2000" b="1" dirty="0"/>
              <a:t>написаны экологические сказки, придуманы "письма животным", создан экологический проект "Мое дерево". </a:t>
            </a:r>
          </a:p>
          <a:p>
            <a:r>
              <a:rPr lang="ru-RU" sz="2000" b="1" dirty="0"/>
              <a:t>Программа Н.А. Рыжовой имеет продолжение в начальной школе.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977818230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192" y="928670"/>
            <a:ext cx="8286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 </a:t>
            </a:r>
            <a:r>
              <a:rPr lang="ru-RU" sz="2400" dirty="0" smtClean="0"/>
              <a:t> </a:t>
            </a:r>
            <a:endParaRPr lang="ru-RU" sz="2400" dirty="0"/>
          </a:p>
        </p:txBody>
      </p:sp>
      <p:pic>
        <p:nvPicPr>
          <p:cNvPr id="3" name="Рисунок 2" descr="dzd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2280" y="80986"/>
            <a:ext cx="1756603" cy="16953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>
                <a:solidFill>
                  <a:srgbClr val="FF0000"/>
                </a:solidFill>
              </a:rPr>
              <a:t>Ожидаемые результаты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2400" b="1" dirty="0" smtClean="0"/>
          </a:p>
          <a:p>
            <a:pPr marL="0" indent="0" algn="ctr">
              <a:buNone/>
            </a:pPr>
            <a:r>
              <a:rPr lang="ru-RU" sz="2400" b="1" dirty="0" smtClean="0"/>
              <a:t>Предполага­ется </a:t>
            </a:r>
            <a:r>
              <a:rPr lang="ru-RU" sz="2400" b="1" dirty="0"/>
              <a:t>получить результаты в области воспитания и обучения, а значит, развития ребенка: воспитание эмоцио­нального, бережного отношения к объектам окружающего мира, умения видеть красоту окружающего мира, формирование представлений о неко­торых природных объектах, явлениях, закономерностях; привитие навыков экологически грамотного поведения в природе и в быту; умения прогнози­ровать свои действия по отношению к окружающей среде; желания предпри­нимать определенные действия по ее сохранению и улучшению.</a:t>
            </a:r>
          </a:p>
          <a:p>
            <a:endParaRPr lang="ru-RU" sz="1600" dirty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192" y="928670"/>
            <a:ext cx="8286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 </a:t>
            </a:r>
            <a:r>
              <a:rPr lang="ru-RU" sz="2400" dirty="0" smtClean="0"/>
              <a:t> </a:t>
            </a:r>
            <a:endParaRPr lang="ru-RU" sz="2400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Отличительные особенности программы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2400" b="1" dirty="0" smtClean="0"/>
          </a:p>
          <a:p>
            <a:pPr marL="0" indent="0">
              <a:buNone/>
            </a:pPr>
            <a:r>
              <a:rPr lang="ru-RU" sz="2000" b="1" dirty="0"/>
              <a:t>Отличительные особенности данной программы от уже существующих в этой области заключаются в том, что </a:t>
            </a:r>
            <a:r>
              <a:rPr lang="ru-RU" sz="2000" b="1" dirty="0" smtClean="0"/>
              <a:t> программа «Наш </a:t>
            </a:r>
            <a:r>
              <a:rPr lang="ru-RU" sz="2000" b="1" dirty="0"/>
              <a:t>дом — природа» </a:t>
            </a:r>
            <a:r>
              <a:rPr lang="ru-RU" sz="2000" b="1" dirty="0" smtClean="0"/>
              <a:t>обеспечивает </a:t>
            </a:r>
            <a:r>
              <a:rPr lang="ru-RU" sz="2000" b="1" dirty="0"/>
              <a:t>преемственность в экологическом образовании дошкольников с начальной школой по предметам «Окружающий мир» и «Природоведение». </a:t>
            </a:r>
            <a:endParaRPr lang="ru-RU" sz="2000" b="1" dirty="0" smtClean="0"/>
          </a:p>
          <a:p>
            <a:pPr marL="0" indent="0">
              <a:buNone/>
            </a:pPr>
            <a:r>
              <a:rPr lang="ru-RU" sz="2000" b="1" dirty="0" smtClean="0"/>
              <a:t>Особое </a:t>
            </a:r>
            <a:r>
              <a:rPr lang="ru-RU" sz="2000" b="1" dirty="0"/>
              <a:t>внимание в ней уделяется формированию целостного взгляда на природу и место человека в ней. У детей формируются первые представления о существующих в природе взаимосвязях и на этой основе — начала экологического мировоззрения и культуры, ответственного отношения к окружающей среде, к своему </a:t>
            </a:r>
            <a:r>
              <a:rPr lang="ru-RU" sz="2000" b="1" dirty="0" smtClean="0"/>
              <a:t>здоровью.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952621766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192" y="928670"/>
            <a:ext cx="8286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 </a:t>
            </a:r>
            <a:r>
              <a:rPr lang="ru-RU" sz="2400" dirty="0" smtClean="0"/>
              <a:t> </a:t>
            </a:r>
            <a:endParaRPr lang="ru-RU" sz="24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1163854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400" b="1" dirty="0" smtClean="0"/>
          </a:p>
          <a:p>
            <a:pPr marL="0" indent="0" algn="ctr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Спасибо за внимание!</a:t>
            </a:r>
            <a:endParaRPr lang="ru-RU" sz="4400" b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C:\Users\hp-pc\Desktop\3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140968"/>
            <a:ext cx="3706019" cy="305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1341079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71802" y="571480"/>
            <a:ext cx="31437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 smtClean="0"/>
              <a:t>Цель программы</a:t>
            </a:r>
            <a:r>
              <a:rPr lang="ru-RU" sz="2800" u="sng" dirty="0" smtClean="0"/>
              <a:t> : </a:t>
            </a:r>
            <a:endParaRPr lang="ru-RU" sz="2800" u="sng" dirty="0"/>
          </a:p>
        </p:txBody>
      </p:sp>
      <p:pic>
        <p:nvPicPr>
          <p:cNvPr id="4" name="Рисунок 3" descr="ek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3286124"/>
            <a:ext cx="4491054" cy="32051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214414" y="1142984"/>
            <a:ext cx="72866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 </a:t>
            </a:r>
            <a:r>
              <a:rPr lang="ru-RU" sz="2400" dirty="0" smtClean="0"/>
              <a:t>Воспитание с первых лет жизни гуманной, социально активной, творческой личности, способной понимать и любить окружающий мир, природу и бережно                 относиться к </a:t>
            </a:r>
            <a:r>
              <a:rPr lang="ru-RU" sz="2400" dirty="0" smtClean="0"/>
              <a:t>ней.</a:t>
            </a:r>
            <a:endParaRPr lang="ru-RU" dirty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2643182"/>
            <a:ext cx="4572000" cy="67185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/>
              <a:t> </a:t>
            </a: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60648"/>
            <a:ext cx="743776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8352928" cy="4608512"/>
          </a:xfrm>
        </p:spPr>
        <p:txBody>
          <a:bodyPr>
            <a:normAutofit/>
          </a:bodyPr>
          <a:lstStyle/>
          <a:p>
            <a:pPr marL="285750" lvl="0" indent="-285750" algn="l">
              <a:buFont typeface="Wingdings" pitchFamily="2" charset="2"/>
              <a:buChar char="v"/>
            </a:pPr>
            <a:r>
              <a:rPr lang="ru-RU" sz="1600" b="1" dirty="0">
                <a:solidFill>
                  <a:srgbClr val="002060"/>
                </a:solidFill>
              </a:rPr>
              <a:t>формирование системы элементарных научных эко­логических  знаний;</a:t>
            </a:r>
          </a:p>
          <a:p>
            <a:pPr marL="285750" lvl="0" indent="-285750" algn="l">
              <a:buFont typeface="Wingdings" pitchFamily="2" charset="2"/>
              <a:buChar char="v"/>
            </a:pPr>
            <a:r>
              <a:rPr lang="ru-RU" sz="1600" b="1" dirty="0">
                <a:solidFill>
                  <a:srgbClr val="002060"/>
                </a:solidFill>
              </a:rPr>
              <a:t>развитие познавательного интереса;</a:t>
            </a:r>
          </a:p>
          <a:p>
            <a:pPr marL="285750" lvl="0" indent="-285750" algn="l">
              <a:buFont typeface="Wingdings" pitchFamily="2" charset="2"/>
              <a:buChar char="v"/>
            </a:pPr>
            <a:r>
              <a:rPr lang="ru-RU" sz="1600" b="1" dirty="0">
                <a:solidFill>
                  <a:srgbClr val="002060"/>
                </a:solidFill>
              </a:rPr>
              <a:t>воспитание гуманного, эмоционально-положительного, бережного, заботливого отношения к миру природы и окружающему миру в целом; </a:t>
            </a:r>
          </a:p>
          <a:p>
            <a:pPr marL="285750" lvl="0" indent="-285750" algn="l">
              <a:buFont typeface="Wingdings" pitchFamily="2" charset="2"/>
              <a:buChar char="v"/>
            </a:pPr>
            <a:r>
              <a:rPr lang="ru-RU" sz="1600" b="1" dirty="0">
                <a:solidFill>
                  <a:srgbClr val="002060"/>
                </a:solidFill>
              </a:rPr>
              <a:t>формирование  первоначальных умений и навыков экологически грамотного и безопасного для природы и для са­мого ребенка поведения;</a:t>
            </a:r>
          </a:p>
          <a:p>
            <a:pPr marL="285750" lvl="0" indent="-285750" algn="l">
              <a:buFont typeface="Wingdings" pitchFamily="2" charset="2"/>
              <a:buChar char="v"/>
            </a:pPr>
            <a:r>
              <a:rPr lang="ru-RU" sz="1600" b="1" dirty="0">
                <a:solidFill>
                  <a:srgbClr val="002060"/>
                </a:solidFill>
              </a:rPr>
              <a:t>формирование умений и навыков наблюдений за при­родными объектами и явлениями;</a:t>
            </a:r>
          </a:p>
          <a:p>
            <a:pPr marL="285750" lvl="0" indent="-285750" algn="l">
              <a:buFont typeface="Wingdings" pitchFamily="2" charset="2"/>
              <a:buChar char="v"/>
            </a:pPr>
            <a:r>
              <a:rPr lang="ru-RU" sz="1600" b="1" dirty="0">
                <a:solidFill>
                  <a:srgbClr val="002060"/>
                </a:solidFill>
              </a:rPr>
              <a:t>формирование первоначальной системы ценностных ориентации;</a:t>
            </a:r>
          </a:p>
          <a:p>
            <a:pPr marL="285750" lvl="0" indent="-285750" algn="l">
              <a:buFont typeface="Wingdings" pitchFamily="2" charset="2"/>
              <a:buChar char="v"/>
            </a:pPr>
            <a:r>
              <a:rPr lang="ru-RU" sz="1600" b="1" dirty="0">
                <a:solidFill>
                  <a:srgbClr val="002060"/>
                </a:solidFill>
              </a:rPr>
              <a:t>освоение элементарных норм поведения по отноше­нию к природе, формирование навыков рационального приро­допользования в повседневной жизни;</a:t>
            </a:r>
          </a:p>
          <a:p>
            <a:pPr marL="285750" lvl="0" indent="-285750" algn="l">
              <a:buFont typeface="Wingdings" pitchFamily="2" charset="2"/>
              <a:buChar char="v"/>
            </a:pPr>
            <a:r>
              <a:rPr lang="ru-RU" sz="1600" b="1" dirty="0">
                <a:solidFill>
                  <a:srgbClr val="002060"/>
                </a:solidFill>
              </a:rPr>
              <a:t>формирование умения и желания сохранять природу и при необходимости оказывать ей помощь;</a:t>
            </a:r>
          </a:p>
          <a:p>
            <a:pPr marL="285750" lvl="0" indent="-285750" algn="l">
              <a:buFont typeface="Wingdings" pitchFamily="2" charset="2"/>
              <a:buChar char="v"/>
            </a:pPr>
            <a:r>
              <a:rPr lang="ru-RU" sz="1600" b="1" dirty="0">
                <a:solidFill>
                  <a:srgbClr val="002060"/>
                </a:solidFill>
              </a:rPr>
              <a:t>формирование элементарных умений предвидеть по­следствия некоторых своих действий по отношению к окру­жающей среде.</a:t>
            </a:r>
          </a:p>
          <a:p>
            <a:endParaRPr lang="ru-RU" sz="12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124745"/>
            <a:ext cx="8609013" cy="720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ru-RU" sz="24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Принципы</a:t>
            </a:r>
            <a:r>
              <a:rPr lang="ru-RU" sz="24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</a:t>
            </a:r>
            <a:br>
              <a:rPr lang="ru-RU" sz="24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</a:br>
            <a:r>
              <a:rPr lang="ru-RU" sz="24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отбора содержания программы</a:t>
            </a:r>
            <a:br>
              <a:rPr lang="ru-RU" sz="24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</a:br>
            <a:r>
              <a:rPr lang="ru-RU" sz="24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«Наш дом – природа»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4248471" cy="4382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00808"/>
            <a:ext cx="4042792" cy="4202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3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Структура программы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483769" y="1573952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1 уровень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3761" y="2996952"/>
            <a:ext cx="11521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2 уровень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64027" y="4563803"/>
            <a:ext cx="13321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3 уровень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03549" y="5616852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4 уровень</a:t>
            </a:r>
          </a:p>
        </p:txBody>
      </p:sp>
      <p:grpSp>
        <p:nvGrpSpPr>
          <p:cNvPr id="14" name="Organization Chart 24"/>
          <p:cNvGrpSpPr>
            <a:grpSpLocks/>
          </p:cNvGrpSpPr>
          <p:nvPr/>
        </p:nvGrpSpPr>
        <p:grpSpPr bwMode="auto">
          <a:xfrm>
            <a:off x="1476375" y="1340768"/>
            <a:ext cx="7056784" cy="4833828"/>
            <a:chOff x="288" y="720"/>
            <a:chExt cx="6910" cy="1584"/>
          </a:xfrm>
        </p:grpSpPr>
        <p:cxnSp>
          <p:nvCxnSpPr>
            <p:cNvPr id="3079" name="_s3079"/>
            <p:cNvCxnSpPr>
              <a:cxnSpLocks noChangeShapeType="1"/>
              <a:endCxn id="21" idx="2"/>
            </p:cNvCxnSpPr>
            <p:nvPr/>
          </p:nvCxnSpPr>
          <p:spPr bwMode="auto">
            <a:xfrm flipV="1">
              <a:off x="4511" y="1440"/>
              <a:ext cx="1249" cy="22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0" name="_s3080"/>
            <p:cNvCxnSpPr>
              <a:cxnSpLocks noChangeShapeType="1"/>
              <a:stCxn id="23" idx="1"/>
              <a:endCxn id="16" idx="2"/>
            </p:cNvCxnSpPr>
            <p:nvPr/>
          </p:nvCxnSpPr>
          <p:spPr bwMode="auto">
            <a:xfrm rot="10800000">
              <a:off x="720" y="1440"/>
              <a:ext cx="2127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1" name="_s3081"/>
            <p:cNvCxnSpPr>
              <a:cxnSpLocks noChangeShapeType="1"/>
              <a:stCxn id="22" idx="0"/>
              <a:endCxn id="15" idx="2"/>
            </p:cNvCxnSpPr>
            <p:nvPr/>
          </p:nvCxnSpPr>
          <p:spPr bwMode="auto">
            <a:xfrm rot="5400000" flipH="1">
              <a:off x="5183" y="-432"/>
              <a:ext cx="144" cy="3024"/>
            </a:xfrm>
            <a:prstGeom prst="bentConnector3">
              <a:avLst>
                <a:gd name="adj1" fmla="val 22856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2" name="_s3082"/>
            <p:cNvCxnSpPr>
              <a:cxnSpLocks noChangeShapeType="1"/>
              <a:stCxn id="21" idx="0"/>
              <a:endCxn id="15" idx="2"/>
            </p:cNvCxnSpPr>
            <p:nvPr/>
          </p:nvCxnSpPr>
          <p:spPr bwMode="auto">
            <a:xfrm rot="5400000" flipH="1">
              <a:off x="4680" y="71"/>
              <a:ext cx="144" cy="2017"/>
            </a:xfrm>
            <a:prstGeom prst="bentConnector3">
              <a:avLst>
                <a:gd name="adj1" fmla="val 22856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3" name="_s3083"/>
            <p:cNvCxnSpPr>
              <a:cxnSpLocks noChangeShapeType="1"/>
              <a:stCxn id="20" idx="0"/>
              <a:endCxn id="15" idx="2"/>
            </p:cNvCxnSpPr>
            <p:nvPr/>
          </p:nvCxnSpPr>
          <p:spPr bwMode="auto">
            <a:xfrm rot="5400000" flipH="1">
              <a:off x="4176" y="575"/>
              <a:ext cx="144" cy="1009"/>
            </a:xfrm>
            <a:prstGeom prst="bentConnector3">
              <a:avLst>
                <a:gd name="adj1" fmla="val 22856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4" name="_s3084"/>
            <p:cNvCxnSpPr>
              <a:cxnSpLocks noChangeShapeType="1"/>
              <a:stCxn id="19" idx="0"/>
              <a:endCxn id="15" idx="2"/>
            </p:cNvCxnSpPr>
            <p:nvPr/>
          </p:nvCxnSpPr>
          <p:spPr bwMode="auto">
            <a:xfrm rot="5400000" flipH="1">
              <a:off x="3672" y="1079"/>
              <a:ext cx="144" cy="1"/>
            </a:xfrm>
            <a:prstGeom prst="bentConnector3">
              <a:avLst>
                <a:gd name="adj1" fmla="val 22856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5" name="_s3085"/>
            <p:cNvCxnSpPr>
              <a:cxnSpLocks noChangeShapeType="1"/>
              <a:stCxn id="18" idx="0"/>
              <a:endCxn id="15" idx="2"/>
            </p:cNvCxnSpPr>
            <p:nvPr/>
          </p:nvCxnSpPr>
          <p:spPr bwMode="auto">
            <a:xfrm rot="16200000">
              <a:off x="3168" y="577"/>
              <a:ext cx="144" cy="1006"/>
            </a:xfrm>
            <a:prstGeom prst="bentConnector3">
              <a:avLst>
                <a:gd name="adj1" fmla="val 22856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6" name="_s3086"/>
            <p:cNvCxnSpPr>
              <a:cxnSpLocks noChangeShapeType="1"/>
              <a:stCxn id="17" idx="0"/>
              <a:endCxn id="15" idx="2"/>
            </p:cNvCxnSpPr>
            <p:nvPr/>
          </p:nvCxnSpPr>
          <p:spPr bwMode="auto">
            <a:xfrm rot="16200000">
              <a:off x="2664" y="72"/>
              <a:ext cx="144" cy="2015"/>
            </a:xfrm>
            <a:prstGeom prst="bentConnector3">
              <a:avLst>
                <a:gd name="adj1" fmla="val 22856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7" name="_s3087"/>
            <p:cNvCxnSpPr>
              <a:cxnSpLocks noChangeShapeType="1"/>
              <a:stCxn id="16" idx="0"/>
              <a:endCxn id="15" idx="2"/>
            </p:cNvCxnSpPr>
            <p:nvPr/>
          </p:nvCxnSpPr>
          <p:spPr bwMode="auto">
            <a:xfrm rot="16200000">
              <a:off x="2160" y="-432"/>
              <a:ext cx="144" cy="3023"/>
            </a:xfrm>
            <a:prstGeom prst="bentConnector3">
              <a:avLst>
                <a:gd name="adj1" fmla="val 22856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_s3088"/>
            <p:cNvSpPr>
              <a:spLocks noChangeArrowheads="1"/>
            </p:cNvSpPr>
            <p:nvPr/>
          </p:nvSpPr>
          <p:spPr bwMode="auto">
            <a:xfrm>
              <a:off x="2975" y="720"/>
              <a:ext cx="1536" cy="288"/>
            </a:xfrm>
            <a:prstGeom prst="roundRect">
              <a:avLst>
                <a:gd name="adj" fmla="val 1666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cs typeface="Arial" charset="0"/>
                </a:rPr>
                <a:t>Я и природа</a:t>
              </a:r>
            </a:p>
          </p:txBody>
        </p:sp>
        <p:sp>
          <p:nvSpPr>
            <p:cNvPr id="16" name="_s3089"/>
            <p:cNvSpPr>
              <a:spLocks noChangeArrowheads="1"/>
            </p:cNvSpPr>
            <p:nvPr/>
          </p:nvSpPr>
          <p:spPr bwMode="auto">
            <a:xfrm>
              <a:off x="288" y="115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cs typeface="Arial" charset="0"/>
                </a:rPr>
                <a:t>Вода</a:t>
              </a:r>
            </a:p>
          </p:txBody>
        </p:sp>
        <p:sp>
          <p:nvSpPr>
            <p:cNvPr id="17" name="_s3090"/>
            <p:cNvSpPr>
              <a:spLocks noChangeArrowheads="1"/>
            </p:cNvSpPr>
            <p:nvPr/>
          </p:nvSpPr>
          <p:spPr bwMode="auto">
            <a:xfrm>
              <a:off x="1296" y="115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cs typeface="Arial" charset="0"/>
                </a:rPr>
                <a:t>Воздух</a:t>
              </a:r>
            </a:p>
          </p:txBody>
        </p:sp>
        <p:sp>
          <p:nvSpPr>
            <p:cNvPr id="18" name="_s3091"/>
            <p:cNvSpPr>
              <a:spLocks noChangeArrowheads="1"/>
            </p:cNvSpPr>
            <p:nvPr/>
          </p:nvSpPr>
          <p:spPr bwMode="auto">
            <a:xfrm>
              <a:off x="2304" y="115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cs typeface="Arial" charset="0"/>
                </a:rPr>
                <a:t>Солнце</a:t>
              </a:r>
            </a:p>
          </p:txBody>
        </p:sp>
        <p:sp>
          <p:nvSpPr>
            <p:cNvPr id="19" name="_s3092"/>
            <p:cNvSpPr>
              <a:spLocks noChangeArrowheads="1"/>
            </p:cNvSpPr>
            <p:nvPr/>
          </p:nvSpPr>
          <p:spPr bwMode="auto">
            <a:xfrm>
              <a:off x="3312" y="115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cs typeface="Arial" charset="0"/>
                </a:rPr>
                <a:t>Песок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cs typeface="Arial" charset="0"/>
                </a:rPr>
                <a:t>Глина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cs typeface="Arial" charset="0"/>
                </a:rPr>
                <a:t>Камни</a:t>
              </a:r>
            </a:p>
          </p:txBody>
        </p:sp>
        <p:sp>
          <p:nvSpPr>
            <p:cNvPr id="20" name="_s3093"/>
            <p:cNvSpPr>
              <a:spLocks noChangeArrowheads="1"/>
            </p:cNvSpPr>
            <p:nvPr/>
          </p:nvSpPr>
          <p:spPr bwMode="auto">
            <a:xfrm>
              <a:off x="4320" y="1152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cs typeface="Arial" charset="0"/>
                </a:rPr>
                <a:t>Почва</a:t>
              </a:r>
            </a:p>
          </p:txBody>
        </p:sp>
        <p:sp>
          <p:nvSpPr>
            <p:cNvPr id="21" name="_s3094"/>
            <p:cNvSpPr>
              <a:spLocks noChangeArrowheads="1"/>
            </p:cNvSpPr>
            <p:nvPr/>
          </p:nvSpPr>
          <p:spPr bwMode="auto">
            <a:xfrm>
              <a:off x="5327" y="115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cs typeface="Arial" charset="0"/>
                </a:rPr>
                <a:t>Растения</a:t>
              </a:r>
            </a:p>
          </p:txBody>
        </p:sp>
        <p:sp>
          <p:nvSpPr>
            <p:cNvPr id="22" name="_s3095"/>
            <p:cNvSpPr>
              <a:spLocks noChangeArrowheads="1"/>
            </p:cNvSpPr>
            <p:nvPr/>
          </p:nvSpPr>
          <p:spPr bwMode="auto">
            <a:xfrm>
              <a:off x="6335" y="1152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cs typeface="Arial" charset="0"/>
                </a:rPr>
                <a:t>Животные</a:t>
              </a:r>
            </a:p>
          </p:txBody>
        </p:sp>
        <p:sp>
          <p:nvSpPr>
            <p:cNvPr id="23" name="_s3096"/>
            <p:cNvSpPr>
              <a:spLocks noChangeArrowheads="1"/>
            </p:cNvSpPr>
            <p:nvPr/>
          </p:nvSpPr>
          <p:spPr bwMode="auto">
            <a:xfrm>
              <a:off x="2847" y="1584"/>
              <a:ext cx="1792" cy="288"/>
            </a:xfrm>
            <a:prstGeom prst="roundRect">
              <a:avLst>
                <a:gd name="adj" fmla="val 1666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cs typeface="Arial" charset="0"/>
                </a:rPr>
                <a:t>Лес</a:t>
              </a:r>
            </a:p>
          </p:txBody>
        </p:sp>
        <p:sp>
          <p:nvSpPr>
            <p:cNvPr id="24" name="_s3097"/>
            <p:cNvSpPr>
              <a:spLocks noChangeArrowheads="1"/>
            </p:cNvSpPr>
            <p:nvPr/>
          </p:nvSpPr>
          <p:spPr bwMode="auto">
            <a:xfrm>
              <a:off x="864" y="2016"/>
              <a:ext cx="5694" cy="288"/>
            </a:xfrm>
            <a:prstGeom prst="roundRect">
              <a:avLst>
                <a:gd name="adj" fmla="val 1666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cs typeface="Arial" charset="0"/>
                </a:rPr>
                <a:t>Человек и природа</a:t>
              </a:r>
            </a:p>
          </p:txBody>
        </p:sp>
        <p:cxnSp>
          <p:nvCxnSpPr>
            <p:cNvPr id="3098" name="AutoShape 26"/>
            <p:cNvCxnSpPr>
              <a:cxnSpLocks noChangeShapeType="1"/>
              <a:stCxn id="23" idx="3"/>
              <a:endCxn id="22" idx="2"/>
            </p:cNvCxnSpPr>
            <p:nvPr/>
          </p:nvCxnSpPr>
          <p:spPr bwMode="auto">
            <a:xfrm flipV="1">
              <a:off x="4639" y="1440"/>
              <a:ext cx="2128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99" name="AutoShape 27"/>
            <p:cNvCxnSpPr>
              <a:cxnSpLocks noChangeShapeType="1"/>
              <a:stCxn id="23" idx="0"/>
              <a:endCxn id="19" idx="2"/>
            </p:cNvCxnSpPr>
            <p:nvPr/>
          </p:nvCxnSpPr>
          <p:spPr bwMode="auto">
            <a:xfrm rot="16200000">
              <a:off x="3672" y="1511"/>
              <a:ext cx="144" cy="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00" name="AutoShape 54"/>
            <p:cNvCxnSpPr>
              <a:cxnSpLocks noChangeShapeType="1"/>
              <a:endCxn id="23" idx="2"/>
            </p:cNvCxnSpPr>
            <p:nvPr/>
          </p:nvCxnSpPr>
          <p:spPr bwMode="auto">
            <a:xfrm rot="16200000">
              <a:off x="3675" y="1939"/>
              <a:ext cx="136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01" name="AutoShape 56"/>
            <p:cNvCxnSpPr>
              <a:cxnSpLocks noChangeShapeType="1"/>
              <a:endCxn id="17" idx="2"/>
            </p:cNvCxnSpPr>
            <p:nvPr/>
          </p:nvCxnSpPr>
          <p:spPr bwMode="auto">
            <a:xfrm rot="10800000">
              <a:off x="1728" y="1440"/>
              <a:ext cx="1118" cy="20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02" name="AutoShape 58"/>
            <p:cNvCxnSpPr>
              <a:cxnSpLocks noChangeShapeType="1"/>
              <a:endCxn id="20" idx="2"/>
            </p:cNvCxnSpPr>
            <p:nvPr/>
          </p:nvCxnSpPr>
          <p:spPr bwMode="auto">
            <a:xfrm rot="16200000">
              <a:off x="4496" y="1327"/>
              <a:ext cx="144" cy="369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03" name="AutoShape 59"/>
            <p:cNvCxnSpPr>
              <a:cxnSpLocks noChangeShapeType="1"/>
              <a:endCxn id="18" idx="2"/>
            </p:cNvCxnSpPr>
            <p:nvPr/>
          </p:nvCxnSpPr>
          <p:spPr bwMode="auto">
            <a:xfrm rot="5400000" flipH="1">
              <a:off x="2808" y="1369"/>
              <a:ext cx="144" cy="285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569540027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0232" y="500042"/>
            <a:ext cx="61436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u="sng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556791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/>
              <a:t>Программа предна­значена для работы с детьми старшей и подготовительной к школе групп (5—7 лет). Именно в этом возрасте у детей появляется способность к осмыслению причинно-следственных связей и к абстрактному мышлению, что необхо­димо для понимания существующих в природе взаимосвязей. Содержание программы и методика работы учиты­вают психологические и физиологи­ческие особенности этого возраста. Весь материал дается в доступной и привлекательной для детей форме.</a:t>
            </a:r>
          </a:p>
          <a:p>
            <a:pPr>
              <a:buFont typeface="Arial" pitchFamily="34" charset="0"/>
              <a:buChar char="•"/>
            </a:pP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742281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Возраст детей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0232" y="500042"/>
            <a:ext cx="61436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Методика работы по программе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742281"/>
            <a:ext cx="6460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71659" y="3043274"/>
            <a:ext cx="2532093" cy="160986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Блок занятий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35913" y="1782517"/>
            <a:ext cx="3178789" cy="648072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Конструирование</a:t>
            </a:r>
            <a:r>
              <a:rPr lang="ru-RU" dirty="0" err="1" smtClean="0"/>
              <a:t>е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91852" y="2611226"/>
            <a:ext cx="1635932" cy="745766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Игра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91852" y="3694093"/>
            <a:ext cx="1635932" cy="927380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Исследо-вание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29482" y="4869160"/>
            <a:ext cx="1629283" cy="864096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Труд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10359" y="5157192"/>
            <a:ext cx="2854695" cy="720080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04247" y="2611226"/>
            <a:ext cx="1640665" cy="864096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Музыка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04247" y="3725735"/>
            <a:ext cx="1640665" cy="864096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ИЗО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804248" y="4862798"/>
            <a:ext cx="1656184" cy="864096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Театр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H="1" flipV="1">
            <a:off x="2627784" y="2611226"/>
            <a:ext cx="843875" cy="49944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2627785" y="4123305"/>
            <a:ext cx="8438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2658765" y="4653136"/>
            <a:ext cx="812895" cy="2096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6" idx="2"/>
            <a:endCxn id="11" idx="0"/>
          </p:cNvCxnSpPr>
          <p:nvPr/>
        </p:nvCxnSpPr>
        <p:spPr>
          <a:xfrm>
            <a:off x="4737706" y="4653136"/>
            <a:ext cx="1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 flipV="1">
            <a:off x="6003753" y="4653136"/>
            <a:ext cx="800494" cy="2096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6003754" y="4116322"/>
            <a:ext cx="80049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5991353" y="2611226"/>
            <a:ext cx="812895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737707" y="2430589"/>
            <a:ext cx="1" cy="6028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0312172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Формы реализации программы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Наблюдения </a:t>
            </a:r>
            <a:endParaRPr lang="ru-RU" sz="2000" b="1" dirty="0" smtClean="0"/>
          </a:p>
          <a:p>
            <a:r>
              <a:rPr lang="ru-RU" sz="2000" b="1" dirty="0" smtClean="0"/>
              <a:t>Опыты </a:t>
            </a:r>
            <a:r>
              <a:rPr lang="ru-RU" sz="2000" b="1" dirty="0"/>
              <a:t>и </a:t>
            </a:r>
            <a:r>
              <a:rPr lang="ru-RU" sz="2000" b="1" dirty="0" smtClean="0"/>
              <a:t>исследования</a:t>
            </a:r>
          </a:p>
          <a:p>
            <a:r>
              <a:rPr lang="ru-RU" sz="2000" b="1" dirty="0"/>
              <a:t> Проектная деятельность </a:t>
            </a:r>
            <a:endParaRPr lang="ru-RU" sz="2000" b="1" dirty="0" smtClean="0"/>
          </a:p>
          <a:p>
            <a:r>
              <a:rPr lang="ru-RU" sz="2000" b="1" dirty="0" smtClean="0"/>
              <a:t>Развивающие </a:t>
            </a:r>
            <a:r>
              <a:rPr lang="ru-RU" sz="2000" b="1" dirty="0"/>
              <a:t>игры </a:t>
            </a:r>
            <a:endParaRPr lang="ru-RU" sz="2000" b="1" dirty="0" smtClean="0"/>
          </a:p>
          <a:p>
            <a:r>
              <a:rPr lang="ru-RU" sz="2000" b="1" dirty="0" smtClean="0"/>
              <a:t>Моделирование</a:t>
            </a:r>
            <a:r>
              <a:rPr lang="ru-RU" sz="2000" b="1" dirty="0"/>
              <a:t> </a:t>
            </a:r>
            <a:endParaRPr lang="ru-RU" sz="2000" b="1" dirty="0" smtClean="0"/>
          </a:p>
          <a:p>
            <a:r>
              <a:rPr lang="ru-RU" sz="2000" b="1" dirty="0" smtClean="0"/>
              <a:t>Просмотр </a:t>
            </a:r>
            <a:r>
              <a:rPr lang="ru-RU" sz="2000" b="1" dirty="0"/>
              <a:t>слайдов, фрагментов познавательных фильмов и программ </a:t>
            </a:r>
            <a:endParaRPr lang="ru-RU" sz="2000" b="1" dirty="0" smtClean="0"/>
          </a:p>
          <a:p>
            <a:r>
              <a:rPr lang="ru-RU" sz="2000" b="1" dirty="0" smtClean="0"/>
              <a:t>Чтение </a:t>
            </a:r>
            <a:r>
              <a:rPr lang="ru-RU" sz="2000" b="1" dirty="0"/>
              <a:t>художественных произведений </a:t>
            </a:r>
            <a:endParaRPr lang="ru-RU" sz="2000" b="1" dirty="0" smtClean="0"/>
          </a:p>
          <a:p>
            <a:r>
              <a:rPr lang="ru-RU" sz="2000" b="1" dirty="0" smtClean="0"/>
              <a:t>Рассматривание </a:t>
            </a:r>
            <a:r>
              <a:rPr lang="ru-RU" sz="2000" b="1" dirty="0"/>
              <a:t>иллюстраций </a:t>
            </a:r>
            <a:endParaRPr lang="ru-RU" sz="2000" b="1" dirty="0" smtClean="0"/>
          </a:p>
          <a:p>
            <a:r>
              <a:rPr lang="ru-RU" sz="2000" b="1" dirty="0" smtClean="0"/>
              <a:t>Слушание </a:t>
            </a:r>
            <a:r>
              <a:rPr lang="ru-RU" sz="2000" b="1" dirty="0"/>
              <a:t>музыкальных произведений, звуков природы </a:t>
            </a:r>
            <a:endParaRPr lang="ru-RU" sz="2000" b="1" dirty="0" smtClean="0"/>
          </a:p>
          <a:p>
            <a:r>
              <a:rPr lang="ru-RU" sz="2000" b="1" dirty="0" smtClean="0"/>
              <a:t>Экскурсии</a:t>
            </a:r>
            <a:r>
              <a:rPr lang="ru-RU" sz="2000" b="1" dirty="0"/>
              <a:t> </a:t>
            </a:r>
            <a:endParaRPr lang="ru-RU" sz="2000" b="1" dirty="0" smtClean="0"/>
          </a:p>
          <a:p>
            <a:r>
              <a:rPr lang="ru-RU" sz="2000" b="1" dirty="0" smtClean="0"/>
              <a:t>Труд </a:t>
            </a:r>
            <a:r>
              <a:rPr lang="ru-RU" sz="2000" b="1" dirty="0"/>
              <a:t>в природе</a:t>
            </a:r>
          </a:p>
          <a:p>
            <a:endParaRPr lang="ru-RU" sz="1800" dirty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192" y="714356"/>
            <a:ext cx="8286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              </a:t>
            </a:r>
            <a:endParaRPr lang="ru-RU" sz="24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4533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FF0000"/>
                </a:solidFill>
              </a:rPr>
              <a:t>Компоненты </a:t>
            </a:r>
            <a:r>
              <a:rPr lang="ru-RU" sz="2000" b="1" dirty="0" smtClean="0">
                <a:solidFill>
                  <a:srgbClr val="FF0000"/>
                </a:solidFill>
              </a:rPr>
              <a:t>содержания программы</a:t>
            </a:r>
          </a:p>
          <a:p>
            <a:pPr marL="0" indent="0" algn="ctr">
              <a:buNone/>
            </a:pPr>
            <a:endParaRPr lang="ru-RU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176173"/>
              </p:ext>
            </p:extLst>
          </p:nvPr>
        </p:nvGraphicFramePr>
        <p:xfrm>
          <a:off x="251520" y="404664"/>
          <a:ext cx="8712968" cy="6400800"/>
        </p:xfrm>
        <a:graphic>
          <a:graphicData uri="http://schemas.openxmlformats.org/drawingml/2006/table">
            <a:tbl>
              <a:tblPr firstRow="1" firstCol="1" bandRow="1"/>
              <a:tblGrid>
                <a:gridCol w="1224136"/>
                <a:gridCol w="1972684"/>
                <a:gridCol w="1771732"/>
                <a:gridCol w="1800200"/>
                <a:gridCol w="1944216"/>
              </a:tblGrid>
              <a:tr h="754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Блоки занятий</a:t>
                      </a:r>
                    </a:p>
                  </a:txBody>
                  <a:tcPr marL="30859" marR="30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Познавательный</a:t>
                      </a:r>
                    </a:p>
                  </a:txBody>
                  <a:tcPr marL="30859" marR="30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Ценностный</a:t>
                      </a:r>
                    </a:p>
                  </a:txBody>
                  <a:tcPr marL="30859" marR="30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Нормативный</a:t>
                      </a:r>
                    </a:p>
                  </a:txBody>
                  <a:tcPr marL="30859" marR="30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Деятельностный</a:t>
                      </a:r>
                    </a:p>
                  </a:txBody>
                  <a:tcPr marL="30859" marR="30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7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 и природа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(Дом под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крышей голубой)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0859" marR="30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Компоненты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природы, природные 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искусственные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объекты, ребенок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как часть природы</a:t>
                      </a:r>
                    </a:p>
                  </a:txBody>
                  <a:tcPr marL="30859" marR="30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Природа как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универсальная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ценность,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необходимость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каждого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природного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компонента</a:t>
                      </a:r>
                    </a:p>
                  </a:txBody>
                  <a:tcPr marL="30859" marR="30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Бережное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отношение 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природе	</a:t>
                      </a:r>
                    </a:p>
                  </a:txBody>
                  <a:tcPr marL="30859" marR="30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Изучение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компонентов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природы на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примере ближайшего окружения</a:t>
                      </a:r>
                    </a:p>
                  </a:txBody>
                  <a:tcPr marL="30859" marR="30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12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(Волшебница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вода)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0859" marR="30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Вода в окружающем	нас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мире	(водоемы,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виды	осадков),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свойства воды,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состояния воды,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элементы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круговорота воды,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водные	животные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   растения,	их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приспособленность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 водной среде</a:t>
                      </a:r>
                    </a:p>
                  </a:txBody>
                  <a:tcPr marL="30859" marR="30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Значение воды  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жизни человека 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живых организмов,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водоемов как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среды   обитания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живых организмов,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ценность чистой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воды	</a:t>
                      </a:r>
                    </a:p>
                  </a:txBody>
                  <a:tcPr marL="30859" marR="30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Правила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Поведения во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время отдыха на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берегах водоемов,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бережное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отношение 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водным животным 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растениям,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выбор	мест для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купания,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рациональное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использование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воды в	быту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(дома и 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детском саду)</a:t>
                      </a:r>
                    </a:p>
                  </a:txBody>
                  <a:tcPr marL="30859" marR="30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Экскурсия на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ближайший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водоем с целью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оценки отношения к нему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людей,	помощь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обитателям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водоема (подкормка птиц),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реализация правил поведения во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время  экскурсий,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совместный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отдых	с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родителями	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водоема,очистка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(фильтрация) воды (помощь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реке),уход за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обитателями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живого уголка</a:t>
                      </a:r>
                    </a:p>
                  </a:txBody>
                  <a:tcPr marL="30859" marR="30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9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Воздух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(Воздух-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невидимка)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0859" marR="30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Свойства воздуха,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Его значение	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жизни  человека  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других организмов, воздух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как среда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обитания, ветер —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движение воздуха,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летающие животные, летающие семена,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почему	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загрязняется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воздух		</a:t>
                      </a:r>
                    </a:p>
                  </a:txBody>
                  <a:tcPr marL="30859" marR="30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Значение воздуха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жизни человека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других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организмов,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чистый  воздух  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здоровье, ценность растений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как очистителей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воздуха		</a:t>
                      </a:r>
                    </a:p>
                  </a:txBody>
                  <a:tcPr marL="30859" marR="30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Выбор места для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игр,отдыха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	с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точки	зрения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чистоты воздуха,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чистый воздух 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наше	здоровье,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бережное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отношение 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птицам,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насекомым 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другим летающим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животным	</a:t>
                      </a:r>
                    </a:p>
                  </a:txBody>
                  <a:tcPr marL="30859" marR="30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Исследования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листьев деревьев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(загрязнение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пылью),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наблюдения,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подкормка птиц,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посадка деревьев,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комнатных растений как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очистителей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воздуха		</a:t>
                      </a:r>
                    </a:p>
                  </a:txBody>
                  <a:tcPr marL="30859" marR="30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4848354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615</Words>
  <Application>Microsoft Office PowerPoint</Application>
  <PresentationFormat>Экран (4:3)</PresentationFormat>
  <Paragraphs>236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Принципы  отбора содержания программы  «Наш дом – природа»</vt:lpstr>
      <vt:lpstr>Структура программы</vt:lpstr>
      <vt:lpstr>Презентация PowerPoint</vt:lpstr>
      <vt:lpstr>Презентация PowerPoint</vt:lpstr>
      <vt:lpstr>Формы реализации программы</vt:lpstr>
      <vt:lpstr>Презентация PowerPoint</vt:lpstr>
      <vt:lpstr>Программа имеет методическое обеспечение: </vt:lpstr>
      <vt:lpstr>Ожидаемые результаты</vt:lpstr>
      <vt:lpstr>Отличительные особенности программы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2013-04-28T13:35:33Z</dcterms:created>
  <dcterms:modified xsi:type="dcterms:W3CDTF">2018-12-11T12:14:45Z</dcterms:modified>
</cp:coreProperties>
</file>