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71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444" autoAdjust="0"/>
  </p:normalViewPr>
  <p:slideViewPr>
    <p:cSldViewPr>
      <p:cViewPr varScale="1">
        <p:scale>
          <a:sx n="53" d="100"/>
          <a:sy n="53" d="100"/>
        </p:scale>
        <p:origin x="-96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38305-5074-4784-9870-C7691161E155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1FB2A-319E-49F5-84BC-7D0216499E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38305-5074-4784-9870-C7691161E155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1FB2A-319E-49F5-84BC-7D0216499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38305-5074-4784-9870-C7691161E155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1FB2A-319E-49F5-84BC-7D0216499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38305-5074-4784-9870-C7691161E155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1FB2A-319E-49F5-84BC-7D0216499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38305-5074-4784-9870-C7691161E155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1FB2A-319E-49F5-84BC-7D0216499E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38305-5074-4784-9870-C7691161E155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1FB2A-319E-49F5-84BC-7D0216499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38305-5074-4784-9870-C7691161E155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1FB2A-319E-49F5-84BC-7D0216499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38305-5074-4784-9870-C7691161E155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1FB2A-319E-49F5-84BC-7D0216499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38305-5074-4784-9870-C7691161E155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1FB2A-319E-49F5-84BC-7D0216499E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38305-5074-4784-9870-C7691161E155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1FB2A-319E-49F5-84BC-7D0216499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38305-5074-4784-9870-C7691161E155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1FB2A-319E-49F5-84BC-7D0216499E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A638305-5074-4784-9870-C7691161E155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BC1FB2A-319E-49F5-84BC-7D0216499E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13299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cs typeface="Aharoni" pitchFamily="2" charset="-79"/>
              </a:rPr>
              <a:t>Пути оптимизации совместной работы учителя-логопеда и воспитателей </a:t>
            </a:r>
            <a:endParaRPr lang="ru-RU" dirty="0"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564904"/>
            <a:ext cx="7406640" cy="388843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1800" dirty="0" smtClean="0"/>
              <a:t>Учитель-логопед: Юдина Ирина </a:t>
            </a:r>
            <a:r>
              <a:rPr lang="ru-RU" sz="1800" dirty="0" smtClean="0"/>
              <a:t>Алексеевна</a:t>
            </a:r>
          </a:p>
          <a:p>
            <a:pPr algn="ctr"/>
            <a:r>
              <a:rPr lang="ru-RU" sz="1800" dirty="0" smtClean="0"/>
              <a:t>МДОУ «Детский сад № 104», г. </a:t>
            </a:r>
            <a:r>
              <a:rPr lang="ru-RU" sz="1800" smtClean="0"/>
              <a:t>Ярославль, 2017 г.</a:t>
            </a:r>
            <a:endParaRPr lang="ru-RU" sz="1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9584" y="2492896"/>
            <a:ext cx="3492896" cy="2952328"/>
          </a:xfrm>
          <a:prstGeom prst="rect">
            <a:avLst/>
          </a:prstGeom>
        </p:spPr>
      </p:pic>
      <p:pic>
        <p:nvPicPr>
          <p:cNvPr id="7" name="Рисунок 6" descr="images (2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2564904"/>
            <a:ext cx="3672408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800" dirty="0" smtClean="0"/>
              <a:t>Закрепление речевых навыков на индивидуальных занятиях по заданию логопеда</a:t>
            </a:r>
          </a:p>
          <a:p>
            <a:r>
              <a:rPr lang="ru-RU" sz="2800" dirty="0" smtClean="0"/>
              <a:t>Развитие понимания речи, памяти, логического мышления, воображения в игровых упражнениях на правильно произносимом речевом материале.</a:t>
            </a:r>
          </a:p>
          <a:p>
            <a:endParaRPr lang="ru-RU" dirty="0"/>
          </a:p>
        </p:txBody>
      </p:sp>
      <p:pic>
        <p:nvPicPr>
          <p:cNvPr id="4" name="Рисунок 3" descr="images (2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88640"/>
            <a:ext cx="4248472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Содержание работы логопеда и воспитателей на  группах с детьми, не имеющими заключений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1268761"/>
          <a:ext cx="7848872" cy="5289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Функции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логопеда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Функции</a:t>
                      </a:r>
                      <a:r>
                        <a:rPr lang="ru-RU" baseline="0" dirty="0" smtClean="0"/>
                        <a:t> воспитателей</a:t>
                      </a:r>
                      <a:endParaRPr lang="ru-RU" dirty="0"/>
                    </a:p>
                  </a:txBody>
                  <a:tcPr/>
                </a:tc>
              </a:tr>
              <a:tr h="37804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* Логопед в течение</a:t>
                      </a:r>
                      <a:r>
                        <a:rPr lang="ru-RU" sz="1400" baseline="0" dirty="0" smtClean="0"/>
                        <a:t> учебного года на группах  проводит семинары-практикумы, где родители получают необходимую  информацию о возрастных  особенностях   детей.</a:t>
                      </a:r>
                    </a:p>
                    <a:p>
                      <a:r>
                        <a:rPr lang="ru-RU" sz="1400" baseline="0" dirty="0" smtClean="0"/>
                        <a:t>*Использует в своей работе «</a:t>
                      </a:r>
                      <a:r>
                        <a:rPr lang="ru-RU" sz="1400" baseline="0" dirty="0" err="1" smtClean="0"/>
                        <a:t>Опросники</a:t>
                      </a:r>
                      <a:r>
                        <a:rPr lang="ru-RU" sz="1400" baseline="0" dirty="0" smtClean="0"/>
                        <a:t>», анкеты, памятки. </a:t>
                      </a:r>
                      <a:endParaRPr lang="ru-RU" sz="1400" dirty="0" smtClean="0"/>
                    </a:p>
                    <a:p>
                      <a:r>
                        <a:rPr lang="ru-RU" sz="1400" dirty="0" smtClean="0"/>
                        <a:t>*Логопед проводит обследование</a:t>
                      </a:r>
                      <a:r>
                        <a:rPr lang="ru-RU" sz="1400" baseline="0" dirty="0" smtClean="0"/>
                        <a:t> речевого развития каждого ребёнка на группах.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ru-RU" sz="1400" baseline="0" dirty="0" smtClean="0"/>
                        <a:t>*Составляет речевые характеристики на  детей , у которых  были выявлены тяжёлые отклонения в речи.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ru-RU" sz="1400" baseline="0" dirty="0" smtClean="0"/>
                        <a:t>*Логопед получает дополнительную информацию о детях от воспитателей и специалистов. 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ru-RU" sz="1400" baseline="0" dirty="0" smtClean="0"/>
                        <a:t>*По запросу встречается с родителями.</a:t>
                      </a:r>
                    </a:p>
                    <a:p>
                      <a:r>
                        <a:rPr lang="ru-RU" sz="1400" baseline="0" dirty="0" smtClean="0"/>
                        <a:t>*Родители получают полную информацию на </a:t>
                      </a:r>
                      <a:r>
                        <a:rPr lang="ru-RU" sz="1400" baseline="0" dirty="0" err="1" smtClean="0"/>
                        <a:t>ПМПк</a:t>
                      </a:r>
                      <a:r>
                        <a:rPr lang="ru-RU" sz="1400" baseline="0" dirty="0" smtClean="0"/>
                        <a:t> о недостаточном развитии ребёнка.</a:t>
                      </a:r>
                    </a:p>
                    <a:p>
                      <a:r>
                        <a:rPr lang="ru-RU" sz="1400" baseline="0" dirty="0" smtClean="0"/>
                        <a:t> *По согласию родителей ребёнок направляется  на ПМПК. В случае, если родители отказываются, то логопедическая работа проводится с ребёнком не будет.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*Воспитатели проводят в начале учебного года углублённую диагностику по общему развитию каждого ребёнка.</a:t>
                      </a:r>
                    </a:p>
                    <a:p>
                      <a:r>
                        <a:rPr lang="ru-RU" sz="1400" dirty="0" smtClean="0"/>
                        <a:t>*Наблюдают за детьми в различной деятельности</a:t>
                      </a:r>
                      <a:r>
                        <a:rPr lang="ru-RU" sz="1400" baseline="0" dirty="0" smtClean="0"/>
                        <a:t> игровой и учебной, а также в режимных моментах.</a:t>
                      </a:r>
                    </a:p>
                    <a:p>
                      <a:r>
                        <a:rPr lang="ru-RU" sz="1400" dirty="0" smtClean="0"/>
                        <a:t>*Фиксируют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 результаты</a:t>
                      </a:r>
                      <a:r>
                        <a:rPr lang="ru-RU" sz="1400" baseline="0" dirty="0" smtClean="0"/>
                        <a:t> по усвоению программного материала, навыков самообслуживания, общения со взрослыми и детьми.</a:t>
                      </a:r>
                    </a:p>
                    <a:p>
                      <a:r>
                        <a:rPr lang="ru-RU" sz="1400" baseline="0" dirty="0" smtClean="0"/>
                        <a:t>*Воспитатель о своих наблюдениях сообщает старшему воспитателю и специалистам. Родителям даются рекомендации по воспитанию и развитию ребёнка, как бы незаметно подводя родителей к мысли о коррекционной помощи. Но на прямую воспитатель об это не сообщает. </a:t>
                      </a:r>
                    </a:p>
                    <a:p>
                      <a:r>
                        <a:rPr lang="ru-RU" sz="1400" baseline="0" dirty="0" smtClean="0"/>
                        <a:t>*Воспитатель принимает непосредственное участие на </a:t>
                      </a:r>
                      <a:r>
                        <a:rPr lang="ru-RU" sz="1400" baseline="0" dirty="0" err="1" smtClean="0"/>
                        <a:t>ПМПк</a:t>
                      </a:r>
                      <a:r>
                        <a:rPr lang="ru-RU" sz="1400" baseline="0" dirty="0" smtClean="0"/>
                        <a:t>, где доносит до родителей свои наблюдения. </a:t>
                      </a:r>
                      <a:endParaRPr lang="ru-RU" sz="1400" dirty="0" smtClean="0"/>
                    </a:p>
                    <a:p>
                      <a:r>
                        <a:rPr lang="ru-RU" sz="1400" dirty="0" smtClean="0"/>
                        <a:t>*По</a:t>
                      </a:r>
                      <a:r>
                        <a:rPr lang="ru-RU" sz="1400" baseline="0" dirty="0" smtClean="0"/>
                        <a:t> согласию родителей на посещение ПМПК, воспитатель пишет характеристику.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Содержание работы воспитателя и логопеда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9632" y="908721"/>
          <a:ext cx="7602810" cy="5442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7"/>
                <a:gridCol w="3456384"/>
                <a:gridCol w="2202209"/>
              </a:tblGrid>
              <a:tr h="6759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Коррекционные задачи недели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работы воспитателя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работы логопеда</a:t>
                      </a:r>
                      <a:endParaRPr lang="ru-RU" dirty="0"/>
                    </a:p>
                  </a:txBody>
                  <a:tcPr/>
                </a:tc>
              </a:tr>
              <a:tr h="3838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10554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Фонематическое восприятие: выделение звука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en-US" sz="1200" baseline="0" dirty="0" smtClean="0"/>
                        <a:t>[</a:t>
                      </a:r>
                      <a:r>
                        <a:rPr lang="ru-RU" sz="1200" baseline="0" dirty="0" smtClean="0"/>
                        <a:t>а</a:t>
                      </a:r>
                      <a:r>
                        <a:rPr lang="en-US" sz="1200" baseline="0" dirty="0" smtClean="0"/>
                        <a:t>]</a:t>
                      </a:r>
                      <a:r>
                        <a:rPr lang="ru-RU" sz="1200" baseline="0" dirty="0" smtClean="0"/>
                        <a:t> среди прочих звуков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Игра «Поймай звук </a:t>
                      </a:r>
                      <a:r>
                        <a:rPr lang="en-US" sz="1200" baseline="0" dirty="0" smtClean="0"/>
                        <a:t>[</a:t>
                      </a:r>
                      <a:r>
                        <a:rPr lang="ru-RU" sz="1200" baseline="0" dirty="0" smtClean="0"/>
                        <a:t>а</a:t>
                      </a:r>
                      <a:r>
                        <a:rPr lang="en-US" sz="1200" baseline="0" dirty="0" smtClean="0"/>
                        <a:t>]</a:t>
                      </a:r>
                      <a:r>
                        <a:rPr lang="ru-RU" sz="1200" baseline="0" dirty="0" smtClean="0"/>
                        <a:t>». Закрепить понятие «звук»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Понятие</a:t>
                      </a:r>
                      <a:r>
                        <a:rPr lang="ru-RU" sz="1200" baseline="0" dirty="0" smtClean="0"/>
                        <a:t> «речевые и неречевые звуки». Знакомство со звуком </a:t>
                      </a:r>
                      <a:r>
                        <a:rPr lang="en-US" sz="1200" baseline="0" dirty="0" smtClean="0"/>
                        <a:t>[</a:t>
                      </a:r>
                      <a:r>
                        <a:rPr lang="ru-RU" sz="1200" baseline="0" dirty="0" smtClean="0"/>
                        <a:t>а</a:t>
                      </a:r>
                      <a:r>
                        <a:rPr lang="en-US" sz="1200" baseline="0" dirty="0" smtClean="0"/>
                        <a:t>]</a:t>
                      </a:r>
                      <a:r>
                        <a:rPr lang="ru-RU" sz="1200" baseline="0" dirty="0" smtClean="0"/>
                        <a:t> и буквой «А»</a:t>
                      </a:r>
                      <a:endParaRPr lang="ru-RU" sz="1200" dirty="0"/>
                    </a:p>
                  </a:txBody>
                  <a:tcPr/>
                </a:tc>
              </a:tr>
              <a:tr h="11970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Звукобуквенный анализ и синтез: выделение ударного гласного в начале слова; анализ звукового ряда из двух звуков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Назвать</a:t>
                      </a:r>
                      <a:r>
                        <a:rPr lang="ru-RU" sz="1200" baseline="0" dirty="0" smtClean="0"/>
                        <a:t> фрукты, которые начинаются со звука </a:t>
                      </a:r>
                      <a:r>
                        <a:rPr lang="en-US" sz="1200" baseline="0" dirty="0" smtClean="0"/>
                        <a:t>[</a:t>
                      </a:r>
                      <a:r>
                        <a:rPr lang="ru-RU" sz="1200" baseline="0" dirty="0" smtClean="0"/>
                        <a:t>а</a:t>
                      </a:r>
                      <a:r>
                        <a:rPr lang="en-US" sz="1200" baseline="0" dirty="0" smtClean="0"/>
                        <a:t>]</a:t>
                      </a:r>
                      <a:r>
                        <a:rPr lang="ru-RU" sz="1200" baseline="0" dirty="0" smtClean="0"/>
                        <a:t>: ананас, абрикос, апельсин, айва…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Выделение ударного гласного в начале слова; проведения анализа звукового ряда из двух звуков</a:t>
                      </a:r>
                      <a:endParaRPr lang="ru-RU" sz="1200" dirty="0"/>
                    </a:p>
                  </a:txBody>
                  <a:tcPr/>
                </a:tc>
              </a:tr>
              <a:tr h="69034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Лексика: фрукты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Рассмотреть</a:t>
                      </a:r>
                      <a:r>
                        <a:rPr lang="ru-RU" sz="1200" baseline="0" dirty="0" smtClean="0"/>
                        <a:t> фрукты и объяснить, что всё это можно назвать одним словом «фрукты»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Характерные признаки фруктов:</a:t>
                      </a:r>
                      <a:r>
                        <a:rPr lang="ru-RU" sz="1200" baseline="0" dirty="0" smtClean="0"/>
                        <a:t> цвет, форма, вкус</a:t>
                      </a:r>
                      <a:endParaRPr lang="ru-RU" sz="1200" dirty="0"/>
                    </a:p>
                  </a:txBody>
                  <a:tcPr/>
                </a:tc>
              </a:tr>
              <a:tr h="14392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Словоизменение</a:t>
                      </a:r>
                      <a:r>
                        <a:rPr lang="ru-RU" sz="1400" baseline="0" dirty="0" smtClean="0"/>
                        <a:t> и словообразование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Отгадать загадки.</a:t>
                      </a:r>
                    </a:p>
                    <a:p>
                      <a:r>
                        <a:rPr lang="ru-RU" sz="1400" dirty="0" smtClean="0"/>
                        <a:t> Отгадать описательную загадку.</a:t>
                      </a:r>
                    </a:p>
                    <a:p>
                      <a:r>
                        <a:rPr lang="ru-RU" sz="1400" dirty="0" smtClean="0"/>
                        <a:t> Д/и «Узнай фрукт по вкусу, по запаху»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Д/игры</a:t>
                      </a:r>
                      <a:r>
                        <a:rPr lang="ru-RU" sz="1400" baseline="0" dirty="0" smtClean="0"/>
                        <a:t> «Весёлый счёт» (один – одна – одно, два – две) , «Один – много», «Назови сок, варенье», «Большой – маленький», «Что где растёт?»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47664" y="180320"/>
          <a:ext cx="7272808" cy="6256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3"/>
                <a:gridCol w="3240360"/>
                <a:gridCol w="201622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Коррекционные задачи недели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работы воспитателя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работы логопеда</a:t>
                      </a:r>
                      <a:endParaRPr lang="ru-RU" dirty="0"/>
                    </a:p>
                  </a:txBody>
                  <a:tcPr/>
                </a:tc>
              </a:tr>
              <a:tr h="3235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Развитие связной речи: составление предложений</a:t>
                      </a:r>
                      <a:r>
                        <a:rPr lang="ru-RU" sz="1200" baseline="0" dirty="0" smtClean="0"/>
                        <a:t> и описательных рассказов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Игра «Ступеньки»</a:t>
                      </a:r>
                      <a:r>
                        <a:rPr lang="ru-RU" sz="1200" baseline="0" dirty="0" smtClean="0"/>
                        <a:t> Кто? Что делает? Что?</a:t>
                      </a:r>
                    </a:p>
                    <a:p>
                      <a:r>
                        <a:rPr lang="ru-RU" sz="1200" baseline="0" dirty="0" smtClean="0"/>
                        <a:t> Игра с мячом. Составить сложносочинённые предложения с союзом  </a:t>
                      </a:r>
                      <a:r>
                        <a:rPr lang="ru-RU" sz="1200" b="1" baseline="0" dirty="0" smtClean="0"/>
                        <a:t>а </a:t>
                      </a:r>
                      <a:r>
                        <a:rPr lang="ru-RU" sz="1200" b="0" baseline="0" dirty="0" smtClean="0"/>
                        <a:t>(лимон кислый, а яблоко сладкое)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Составление описательного рассказа о фруктах по плану.</a:t>
                      </a:r>
                      <a:endParaRPr lang="ru-RU" sz="1200" dirty="0"/>
                    </a:p>
                  </a:txBody>
                  <a:tcPr/>
                </a:tc>
              </a:tr>
              <a:tr h="232086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Развивать подвижность мимико-артикуляционных мышц и выработки чётких артикуляционных позиций губ и языка. Выработать правильное речевое дыхание. Развить</a:t>
                      </a:r>
                      <a:r>
                        <a:rPr lang="ru-RU" sz="1200" baseline="0" dirty="0" smtClean="0"/>
                        <a:t> интонационную выразительность голоса. Научить выражать свои чувства и эмоции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Рифмовки. </a:t>
                      </a:r>
                    </a:p>
                    <a:p>
                      <a:pPr algn="ctr"/>
                      <a:r>
                        <a:rPr lang="ru-RU" sz="1200" dirty="0" smtClean="0"/>
                        <a:t>Заучивание -   </a:t>
                      </a:r>
                    </a:p>
                    <a:p>
                      <a:pPr algn="ctr"/>
                      <a:r>
                        <a:rPr lang="ru-RU" sz="1200" dirty="0" smtClean="0"/>
                        <a:t>*стихов,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*</a:t>
                      </a:r>
                      <a:r>
                        <a:rPr lang="ru-RU" sz="1200" baseline="0" dirty="0" err="1" smtClean="0"/>
                        <a:t>чистоговорок</a:t>
                      </a:r>
                      <a:r>
                        <a:rPr lang="ru-RU" sz="1200" baseline="0" dirty="0" smtClean="0"/>
                        <a:t>, 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*скороговорок.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Упражнения</a:t>
                      </a:r>
                      <a:r>
                        <a:rPr lang="ru-RU" sz="1200" b="1" baseline="0" dirty="0" smtClean="0"/>
                        <a:t> для :</a:t>
                      </a:r>
                    </a:p>
                    <a:p>
                      <a:r>
                        <a:rPr lang="ru-RU" sz="1200" baseline="0" dirty="0" smtClean="0"/>
                        <a:t>*мышц шеи</a:t>
                      </a:r>
                    </a:p>
                    <a:p>
                      <a:r>
                        <a:rPr lang="ru-RU" sz="1200" baseline="0" dirty="0" smtClean="0"/>
                        <a:t>*</a:t>
                      </a:r>
                      <a:r>
                        <a:rPr lang="ru-RU" sz="1200" baseline="0" dirty="0" err="1" smtClean="0"/>
                        <a:t>жевательно-артикуляционных</a:t>
                      </a:r>
                      <a:r>
                        <a:rPr lang="ru-RU" sz="1200" baseline="0" dirty="0" smtClean="0"/>
                        <a:t> мышц</a:t>
                      </a:r>
                    </a:p>
                    <a:p>
                      <a:r>
                        <a:rPr lang="ru-RU" sz="1200" baseline="0" dirty="0" smtClean="0"/>
                        <a:t>*губ и языка</a:t>
                      </a:r>
                    </a:p>
                    <a:p>
                      <a:r>
                        <a:rPr lang="ru-RU" sz="1200" baseline="0" dirty="0" smtClean="0"/>
                        <a:t>*развитие речевого дыхания и голоса</a:t>
                      </a:r>
                    </a:p>
                    <a:p>
                      <a:r>
                        <a:rPr lang="ru-RU" sz="1200" baseline="0" dirty="0" smtClean="0"/>
                        <a:t>*развитие     переключаемости мышц органов артикуляции</a:t>
                      </a:r>
                    </a:p>
                    <a:p>
                      <a:r>
                        <a:rPr lang="ru-RU" sz="1200" baseline="0" dirty="0" smtClean="0"/>
                        <a:t>*речевая зарядка</a:t>
                      </a:r>
                    </a:p>
                    <a:p>
                      <a:r>
                        <a:rPr lang="ru-RU" sz="1200" baseline="0" dirty="0" smtClean="0"/>
                        <a:t>*</a:t>
                      </a:r>
                      <a:r>
                        <a:rPr lang="ru-RU" sz="1200" baseline="0" dirty="0" err="1" smtClean="0"/>
                        <a:t>психогимнастика</a:t>
                      </a:r>
                      <a:r>
                        <a:rPr lang="ru-RU" sz="1200" baseline="0" dirty="0" smtClean="0"/>
                        <a:t>,         *пластические этюды  </a:t>
                      </a:r>
                      <a:endParaRPr lang="ru-RU" sz="1200" dirty="0" smtClean="0"/>
                    </a:p>
                  </a:txBody>
                  <a:tcPr/>
                </a:tc>
              </a:tr>
              <a:tr h="150817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Развивать</a:t>
                      </a:r>
                      <a:r>
                        <a:rPr lang="ru-RU" sz="1200" baseline="0" dirty="0" smtClean="0"/>
                        <a:t> общую и мелкую моторику. Уметь сочетать движения с речью.</a:t>
                      </a:r>
                    </a:p>
                    <a:p>
                      <a:r>
                        <a:rPr lang="ru-RU" sz="1200" baseline="0" dirty="0" smtClean="0"/>
                        <a:t>Улучшать координацию движений, дикцию, интонационную выразительность речи, учить детей логически мыслить.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Речь с движением «В саду», </a:t>
                      </a:r>
                    </a:p>
                    <a:p>
                      <a:r>
                        <a:rPr lang="ru-RU" sz="1200" b="0" dirty="0" smtClean="0"/>
                        <a:t>« С веток ягоды снимаю…», «Апельсин»</a:t>
                      </a:r>
                    </a:p>
                    <a:p>
                      <a:r>
                        <a:rPr lang="ru-RU" sz="1200" b="0" dirty="0" smtClean="0"/>
                        <a:t>Раскрашивание фруктов, обводка по трафарету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Упражнения на развитие графических навыков, зрительного восприятия, внимания и мышления</a:t>
                      </a:r>
                      <a:endParaRPr lang="ru-RU" sz="1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Лист рабочих контактов логопеда и воспитателей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31640" y="1340768"/>
          <a:ext cx="7602813" cy="478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288032"/>
                <a:gridCol w="1080120"/>
                <a:gridCol w="288032"/>
                <a:gridCol w="1296144"/>
                <a:gridCol w="288032"/>
                <a:gridCol w="1296144"/>
                <a:gridCol w="288032"/>
                <a:gridCol w="1194101"/>
              </a:tblGrid>
              <a:tr h="9730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Артикуляционная</a:t>
                      </a:r>
                      <a:r>
                        <a:rPr lang="ru-RU" sz="1200" baseline="0" dirty="0" smtClean="0"/>
                        <a:t> гимнастика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Автоматизация звуков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Результат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Формирование</a:t>
                      </a:r>
                      <a:r>
                        <a:rPr lang="ru-RU" sz="1200" baseline="0" dirty="0" smtClean="0"/>
                        <a:t> фонетических представлений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Результат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Словарный запас. </a:t>
                      </a:r>
                    </a:p>
                    <a:p>
                      <a:pPr algn="ctr"/>
                      <a:r>
                        <a:rPr lang="ru-RU" sz="1200" dirty="0" smtClean="0"/>
                        <a:t>Лексико-грамматические</a:t>
                      </a:r>
                      <a:r>
                        <a:rPr lang="ru-RU" sz="1200" baseline="0" dirty="0" smtClean="0"/>
                        <a:t> категории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Результат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Связная речь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Результат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Общая</a:t>
                      </a:r>
                      <a:r>
                        <a:rPr lang="ru-RU" sz="1200" baseline="0" dirty="0" smtClean="0"/>
                        <a:t> моторика</a:t>
                      </a:r>
                      <a:endParaRPr lang="ru-RU" sz="1200" dirty="0"/>
                    </a:p>
                  </a:txBody>
                  <a:tcPr/>
                </a:tc>
              </a:tr>
              <a:tr h="359687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Комплекс</a:t>
                      </a:r>
                      <a:r>
                        <a:rPr lang="ru-RU" sz="1200" baseline="0" dirty="0" smtClean="0"/>
                        <a:t> артикуляционных </a:t>
                      </a:r>
                      <a:r>
                        <a:rPr lang="ru-RU" sz="1200" baseline="0" dirty="0" err="1" smtClean="0"/>
                        <a:t>упраж-ий</a:t>
                      </a:r>
                      <a:r>
                        <a:rPr lang="ru-RU" sz="1200" baseline="0" dirty="0" smtClean="0"/>
                        <a:t> «Фрукты» (со всеми детьми)</a:t>
                      </a:r>
                    </a:p>
                    <a:p>
                      <a:endParaRPr lang="ru-RU" sz="1200" baseline="0" dirty="0" smtClean="0"/>
                    </a:p>
                    <a:p>
                      <a:r>
                        <a:rPr lang="ru-RU" sz="1200" baseline="0" dirty="0" err="1" smtClean="0"/>
                        <a:t>АлинаЧитало-ва</a:t>
                      </a:r>
                      <a:r>
                        <a:rPr lang="ru-RU" sz="1200" baseline="0" dirty="0" smtClean="0"/>
                        <a:t>., Мира К., </a:t>
                      </a:r>
                      <a:r>
                        <a:rPr lang="ru-RU" sz="1200" baseline="0" dirty="0" err="1" smtClean="0"/>
                        <a:t>Ситора</a:t>
                      </a:r>
                      <a:r>
                        <a:rPr lang="ru-RU" sz="1200" baseline="0" dirty="0" smtClean="0"/>
                        <a:t> Х. автоматизация звука </a:t>
                      </a:r>
                      <a:r>
                        <a:rPr lang="en-US" sz="1200" baseline="0" dirty="0" smtClean="0"/>
                        <a:t>[</a:t>
                      </a:r>
                      <a:r>
                        <a:rPr lang="ru-RU" sz="1200" baseline="0" dirty="0" smtClean="0"/>
                        <a:t>л</a:t>
                      </a:r>
                      <a:r>
                        <a:rPr lang="en-US" sz="1200" baseline="0" dirty="0" smtClean="0"/>
                        <a:t>]</a:t>
                      </a:r>
                      <a:r>
                        <a:rPr lang="ru-RU" sz="1200" baseline="0" dirty="0" smtClean="0"/>
                        <a:t> в прямых ударных слогах  в начале слова.</a:t>
                      </a:r>
                    </a:p>
                    <a:p>
                      <a:endParaRPr lang="ru-RU" sz="1200" baseline="0" dirty="0" smtClean="0"/>
                    </a:p>
                    <a:p>
                      <a:r>
                        <a:rPr lang="ru-RU" sz="1200" baseline="0" dirty="0" smtClean="0"/>
                        <a:t>Кораблёва Настя </a:t>
                      </a:r>
                      <a:r>
                        <a:rPr lang="ru-RU" sz="1200" baseline="0" dirty="0" err="1" smtClean="0"/>
                        <a:t>упраж</a:t>
                      </a:r>
                      <a:r>
                        <a:rPr lang="ru-RU" sz="1200" baseline="0" dirty="0" smtClean="0"/>
                        <a:t>. на дыхание «Подуй на язычок»</a:t>
                      </a:r>
                    </a:p>
                    <a:p>
                      <a:endParaRPr lang="ru-RU" sz="1200" baseline="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«Хлопни в ладоши, если услышишь звук </a:t>
                      </a:r>
                      <a:r>
                        <a:rPr lang="en-US" sz="1200" dirty="0" smtClean="0"/>
                        <a:t> [</a:t>
                      </a:r>
                      <a:r>
                        <a:rPr lang="ru-RU" sz="1200" dirty="0" smtClean="0"/>
                        <a:t>а</a:t>
                      </a:r>
                      <a:r>
                        <a:rPr lang="en-US" sz="1200" dirty="0" smtClean="0"/>
                        <a:t>]</a:t>
                      </a:r>
                      <a:r>
                        <a:rPr lang="ru-RU" sz="1200" dirty="0" smtClean="0"/>
                        <a:t>» </a:t>
                      </a:r>
                    </a:p>
                    <a:p>
                      <a:r>
                        <a:rPr lang="ru-RU" sz="1200" dirty="0" smtClean="0"/>
                        <a:t>(все дети)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Игра</a:t>
                      </a:r>
                      <a:r>
                        <a:rPr lang="ru-RU" sz="1200" baseline="0" dirty="0" smtClean="0"/>
                        <a:t> «Весёлый счёт» (одно яблока, пять яблок)</a:t>
                      </a:r>
                    </a:p>
                    <a:p>
                      <a:r>
                        <a:rPr lang="ru-RU" sz="1200" baseline="0" dirty="0" smtClean="0"/>
                        <a:t>Читалова Алина</a:t>
                      </a:r>
                    </a:p>
                    <a:p>
                      <a:r>
                        <a:rPr lang="ru-RU" sz="1200" baseline="0" dirty="0" smtClean="0"/>
                        <a:t>Воробьёв Захар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Составление</a:t>
                      </a:r>
                      <a:r>
                        <a:rPr lang="ru-RU" sz="1200" baseline="0" dirty="0" smtClean="0"/>
                        <a:t> описательного рассказа о фрукте</a:t>
                      </a:r>
                    </a:p>
                    <a:p>
                      <a:endParaRPr lang="ru-RU" sz="1200" baseline="0" dirty="0" smtClean="0"/>
                    </a:p>
                    <a:p>
                      <a:r>
                        <a:rPr lang="ru-RU" sz="1200" baseline="0" dirty="0" err="1" smtClean="0"/>
                        <a:t>Хакулова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Ситора</a:t>
                      </a:r>
                      <a:endParaRPr lang="ru-RU" sz="1200" baseline="0" dirty="0" smtClean="0"/>
                    </a:p>
                    <a:p>
                      <a:r>
                        <a:rPr lang="ru-RU" sz="1200" baseline="0" dirty="0" smtClean="0"/>
                        <a:t>Читалова Алина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Выкладывание</a:t>
                      </a:r>
                      <a:r>
                        <a:rPr lang="ru-RU" sz="1200" baseline="0" dirty="0" smtClean="0"/>
                        <a:t> буквы </a:t>
                      </a:r>
                      <a:r>
                        <a:rPr lang="ru-RU" sz="1200" b="1" baseline="0" dirty="0" smtClean="0"/>
                        <a:t>А </a:t>
                      </a:r>
                      <a:r>
                        <a:rPr lang="ru-RU" sz="1200" baseline="0" dirty="0" smtClean="0"/>
                        <a:t>из палочек, пластилина</a:t>
                      </a:r>
                    </a:p>
                    <a:p>
                      <a:endParaRPr lang="ru-RU" sz="1200" baseline="0" dirty="0" smtClean="0"/>
                    </a:p>
                    <a:p>
                      <a:r>
                        <a:rPr lang="ru-RU" sz="1200" baseline="0" dirty="0" smtClean="0"/>
                        <a:t>Штриховка фрукта, буквы </a:t>
                      </a:r>
                    </a:p>
                    <a:p>
                      <a:r>
                        <a:rPr lang="ru-RU" sz="1200" baseline="0" dirty="0" smtClean="0"/>
                        <a:t>Захар В. 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Экран работы над звукопроизношением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9145" y="1268760"/>
          <a:ext cx="7453332" cy="496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148"/>
                <a:gridCol w="828148"/>
                <a:gridCol w="828148"/>
                <a:gridCol w="789450"/>
                <a:gridCol w="866846"/>
                <a:gridCol w="828148"/>
                <a:gridCol w="828148"/>
                <a:gridCol w="828148"/>
                <a:gridCol w="828148"/>
              </a:tblGrid>
              <a:tr h="105598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Ф.</a:t>
                      </a:r>
                      <a:r>
                        <a:rPr lang="ru-RU" sz="1200" baseline="0" dirty="0" smtClean="0"/>
                        <a:t> И.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ребёнка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Звук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Подготовительный этап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Изолированное</a:t>
                      </a:r>
                      <a:r>
                        <a:rPr lang="ru-RU" sz="1200" baseline="0" dirty="0" smtClean="0"/>
                        <a:t> произношение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 слогах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 словах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 словосочетаниях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 предложениях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 стихах, текстах</a:t>
                      </a:r>
                      <a:endParaRPr lang="ru-RU" sz="1200" dirty="0"/>
                    </a:p>
                  </a:txBody>
                  <a:tcPr/>
                </a:tc>
              </a:tr>
              <a:tr h="731067">
                <a:tc>
                  <a:txBody>
                    <a:bodyPr/>
                    <a:lstStyle/>
                    <a:p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31067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067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31067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88296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Экран работы над звукопроизношением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31640" y="1124744"/>
          <a:ext cx="7499349" cy="5575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261"/>
                <a:gridCol w="833261"/>
                <a:gridCol w="833261"/>
                <a:gridCol w="833261"/>
                <a:gridCol w="833261"/>
                <a:gridCol w="833261"/>
                <a:gridCol w="833261"/>
                <a:gridCol w="833261"/>
                <a:gridCol w="833261"/>
              </a:tblGrid>
              <a:tr h="7953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Ф.</a:t>
                      </a:r>
                      <a:r>
                        <a:rPr lang="ru-RU" sz="1200" baseline="0" dirty="0" smtClean="0"/>
                        <a:t> И.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ребёнка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Звук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Подготовительный этап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Изолированное</a:t>
                      </a:r>
                      <a:r>
                        <a:rPr lang="ru-RU" sz="1200" baseline="0" dirty="0" smtClean="0"/>
                        <a:t> произношение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 слогах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 словах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 словосочетаниях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 предложениях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 стихах, текстах</a:t>
                      </a:r>
                      <a:endParaRPr lang="ru-RU" sz="1200" dirty="0"/>
                    </a:p>
                  </a:txBody>
                  <a:tcPr/>
                </a:tc>
              </a:tr>
              <a:tr h="883708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268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26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0324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292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9281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ages (2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908720"/>
            <a:ext cx="6408712" cy="504056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 Повысить эффективность коррекционно-образовательной работы;</a:t>
            </a:r>
          </a:p>
          <a:p>
            <a:r>
              <a:rPr lang="ru-RU" sz="2800" dirty="0" smtClean="0"/>
              <a:t>Исключить прямое дублирование воспитателем занятий логопеда; </a:t>
            </a:r>
          </a:p>
          <a:p>
            <a:r>
              <a:rPr lang="ru-RU" sz="2800" dirty="0" smtClean="0"/>
              <a:t> Оптимизировать организационные и содержательные аспекты коррекционно-педагогической деятельности логопеда и воспитателей как со всей группой детей, так и с каждым ребёнком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Сложность совмещения программ коррекционного воспитания и обучения с основной общеобразовательной программой МДОУ;</a:t>
            </a:r>
          </a:p>
          <a:p>
            <a:r>
              <a:rPr lang="ru-RU" sz="2600" dirty="0" smtClean="0"/>
              <a:t>Отсутствие чётких требований к организации совместной деятельности логопеда и воспитателей в нормативных документах и методической литературе;</a:t>
            </a:r>
          </a:p>
          <a:p>
            <a:r>
              <a:rPr lang="ru-RU" sz="2600" dirty="0" smtClean="0"/>
              <a:t>Сложность в распределении запланированной коррекционной работы в рамках рабочего времени и требований </a:t>
            </a:r>
            <a:r>
              <a:rPr lang="ru-RU" sz="2600" dirty="0" err="1" smtClean="0"/>
              <a:t>СанПина</a:t>
            </a:r>
            <a:r>
              <a:rPr lang="ru-RU" sz="2600" dirty="0" smtClean="0"/>
              <a:t>;</a:t>
            </a:r>
          </a:p>
          <a:p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совместной коррекционной работы: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84784"/>
            <a:ext cx="7498080" cy="4763616"/>
          </a:xfrm>
        </p:spPr>
        <p:txBody>
          <a:bodyPr/>
          <a:lstStyle/>
          <a:p>
            <a:r>
              <a:rPr lang="ru-RU" dirty="0" smtClean="0"/>
              <a:t>Учитель-логопед формирует первичные речевые навыки у детей;</a:t>
            </a:r>
          </a:p>
          <a:p>
            <a:r>
              <a:rPr lang="ru-RU" dirty="0" smtClean="0"/>
              <a:t>Воспитатель закрепляет сформированные речевые навыки</a:t>
            </a:r>
            <a:endParaRPr lang="ru-RU" dirty="0"/>
          </a:p>
        </p:txBody>
      </p:sp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789040"/>
            <a:ext cx="3600400" cy="273630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Функции учителя-логопеда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68760"/>
            <a:ext cx="7384864" cy="52565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Изучение уровня речевых, познавательных и индивидуально-личностных особенностей детей, определение основных направлений и содержания работы с каждым ребёнком.</a:t>
            </a:r>
          </a:p>
          <a:p>
            <a:endParaRPr lang="ru-RU" sz="2000" dirty="0" smtClean="0"/>
          </a:p>
          <a:p>
            <a:r>
              <a:rPr lang="ru-RU" sz="2000" dirty="0" smtClean="0"/>
              <a:t>Формирование правильного речевого дыхания, чувства ритма и выразительности речи, работа над просодической стороной речи.</a:t>
            </a:r>
          </a:p>
          <a:p>
            <a:endParaRPr lang="ru-RU" sz="2000" dirty="0" smtClean="0"/>
          </a:p>
          <a:p>
            <a:r>
              <a:rPr lang="ru-RU" sz="2000" dirty="0" smtClean="0"/>
              <a:t>Коррекция звукопроизношения.</a:t>
            </a:r>
          </a:p>
          <a:p>
            <a:endParaRPr lang="ru-RU" sz="2000" dirty="0" smtClean="0"/>
          </a:p>
          <a:p>
            <a:r>
              <a:rPr lang="ru-RU" sz="2000" dirty="0" smtClean="0"/>
              <a:t>Совершенствование фонематического </a:t>
            </a:r>
          </a:p>
          <a:p>
            <a:pPr>
              <a:buNone/>
            </a:pPr>
            <a:r>
              <a:rPr lang="ru-RU" sz="2000" dirty="0" smtClean="0"/>
              <a:t>      восприятия и навыков </a:t>
            </a:r>
          </a:p>
          <a:p>
            <a:pPr>
              <a:buNone/>
            </a:pPr>
            <a:r>
              <a:rPr lang="ru-RU" sz="2000" dirty="0" smtClean="0"/>
              <a:t>      звукового анализа и синтеза.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BE5"/>
              </a:clrFrom>
              <a:clrTo>
                <a:srgbClr val="FFFBE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8184" y="3501008"/>
            <a:ext cx="2736304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Устранение недостатков слоговой структуры слова.</a:t>
            </a:r>
          </a:p>
          <a:p>
            <a:r>
              <a:rPr lang="ru-RU" dirty="0" smtClean="0"/>
              <a:t>Формирование </a:t>
            </a:r>
            <a:r>
              <a:rPr lang="ru-RU" dirty="0" err="1" smtClean="0"/>
              <a:t>послогового</a:t>
            </a:r>
            <a:r>
              <a:rPr lang="ru-RU" dirty="0" smtClean="0"/>
              <a:t> чтения.</a:t>
            </a:r>
          </a:p>
          <a:p>
            <a:r>
              <a:rPr lang="ru-RU" dirty="0" smtClean="0"/>
              <a:t>Отработка новых лексико-грамматических категорий.</a:t>
            </a:r>
          </a:p>
          <a:p>
            <a:r>
              <a:rPr lang="ru-RU" dirty="0" smtClean="0"/>
              <a:t>Обучение связной речи.</a:t>
            </a:r>
          </a:p>
          <a:p>
            <a:r>
              <a:rPr lang="ru-RU" dirty="0" smtClean="0"/>
              <a:t>Предупреждение нарушений письма и чтения.</a:t>
            </a:r>
          </a:p>
          <a:p>
            <a:r>
              <a:rPr lang="ru-RU" dirty="0" smtClean="0"/>
              <a:t>Развитие психических функций, тесно связанных с речью: словесно-логическое мышление, память , внимание, воображение.</a:t>
            </a:r>
          </a:p>
        </p:txBody>
      </p:sp>
      <p:pic>
        <p:nvPicPr>
          <p:cNvPr id="4" name="Рисунок 3" descr="images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04664"/>
            <a:ext cx="6408712" cy="86409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 воспитателя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340768"/>
            <a:ext cx="7384864" cy="51125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Учёт лексической темы при проведении всех занятий в течении недели.</a:t>
            </a:r>
          </a:p>
          <a:p>
            <a:r>
              <a:rPr lang="ru-RU" sz="2800" dirty="0" smtClean="0"/>
              <a:t>Пополнение, уточнение и активизация словарного запаса у детей  в процессе режимных моментов.</a:t>
            </a:r>
          </a:p>
          <a:p>
            <a:r>
              <a:rPr lang="ru-RU" sz="2800" dirty="0" smtClean="0"/>
              <a:t>Постоянное</a:t>
            </a:r>
          </a:p>
          <a:p>
            <a:pPr>
              <a:buNone/>
            </a:pPr>
            <a:r>
              <a:rPr lang="ru-RU" sz="2800" dirty="0" smtClean="0"/>
              <a:t>    совершенствование </a:t>
            </a:r>
          </a:p>
          <a:p>
            <a:pPr>
              <a:buNone/>
            </a:pPr>
            <a:r>
              <a:rPr lang="ru-RU" sz="2800" dirty="0" smtClean="0"/>
              <a:t>    артикуляции, тонкой</a:t>
            </a:r>
          </a:p>
          <a:p>
            <a:pPr>
              <a:buNone/>
            </a:pPr>
            <a:r>
              <a:rPr lang="ru-RU" sz="2800" dirty="0" smtClean="0"/>
              <a:t>    и общей моторики</a:t>
            </a:r>
            <a:r>
              <a:rPr lang="ru-RU" sz="2400" dirty="0" smtClean="0"/>
              <a:t>.</a:t>
            </a:r>
          </a:p>
        </p:txBody>
      </p:sp>
      <p:pic>
        <p:nvPicPr>
          <p:cNvPr id="4" name="Рисунок 3" descr="images (3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501008"/>
            <a:ext cx="3384376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824536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Включение отработанных грамматических конструкций в ситуацию естественного общения у детей.</a:t>
            </a:r>
          </a:p>
          <a:p>
            <a:r>
              <a:rPr lang="ru-RU" sz="2800" dirty="0" smtClean="0"/>
              <a:t>Формирование связной речи </a:t>
            </a:r>
          </a:p>
          <a:p>
            <a:pPr>
              <a:buNone/>
            </a:pPr>
            <a:r>
              <a:rPr lang="ru-RU" sz="2800" dirty="0" smtClean="0"/>
              <a:t>*заучивание стихотворений , </a:t>
            </a:r>
            <a:r>
              <a:rPr lang="ru-RU" sz="2800" dirty="0" err="1" smtClean="0"/>
              <a:t>чистоговорок</a:t>
            </a:r>
            <a:r>
              <a:rPr lang="ru-RU" sz="2800" dirty="0" smtClean="0"/>
              <a:t>, скороговорок, </a:t>
            </a:r>
            <a:r>
              <a:rPr lang="ru-RU" sz="2800" dirty="0" err="1" smtClean="0"/>
              <a:t>потешек</a:t>
            </a:r>
            <a:r>
              <a:rPr lang="ru-RU" sz="2800" dirty="0" smtClean="0"/>
              <a:t>, текстов</a:t>
            </a:r>
          </a:p>
          <a:p>
            <a:pPr>
              <a:buNone/>
            </a:pPr>
            <a:r>
              <a:rPr lang="ru-RU" sz="2800" dirty="0" smtClean="0"/>
              <a:t>*знакомство с художественной литературой</a:t>
            </a:r>
          </a:p>
          <a:p>
            <a:pPr>
              <a:buNone/>
            </a:pPr>
            <a:r>
              <a:rPr lang="ru-RU" sz="2800" dirty="0" smtClean="0"/>
              <a:t>*работа над пересказом и составлением всех видов рассказывания.</a:t>
            </a:r>
          </a:p>
        </p:txBody>
      </p:sp>
      <p:pic>
        <p:nvPicPr>
          <p:cNvPr id="5" name="Рисунок 4" descr="images (2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32656"/>
            <a:ext cx="5040560" cy="1800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Систематический контроль за поставленными звуками и грамматической правильностью речи детей в процессе режимных моментов.</a:t>
            </a:r>
          </a:p>
          <a:p>
            <a:r>
              <a:rPr lang="ru-RU" sz="2800" dirty="0" smtClean="0"/>
              <a:t>Включение отработанных грамматический конструкций в ситуацию естественного общения у детей.</a:t>
            </a:r>
            <a:endParaRPr lang="ru-RU" sz="2800" dirty="0"/>
          </a:p>
        </p:txBody>
      </p:sp>
      <p:pic>
        <p:nvPicPr>
          <p:cNvPr id="5" name="Рисунок 4" descr="images (3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23520" y="260648"/>
            <a:ext cx="4068960" cy="266429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659</TotalTime>
  <Words>1176</Words>
  <Application>Microsoft Office PowerPoint</Application>
  <PresentationFormat>Экран (4:3)</PresentationFormat>
  <Paragraphs>183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Пути оптимизации совместной работы учителя-логопеда и воспитателей </vt:lpstr>
      <vt:lpstr>Задачи:</vt:lpstr>
      <vt:lpstr>Проблемы:</vt:lpstr>
      <vt:lpstr>Задачи совместной коррекционной работы: </vt:lpstr>
      <vt:lpstr>Функции учителя-логопеда</vt:lpstr>
      <vt:lpstr>Слайд 6</vt:lpstr>
      <vt:lpstr>Функции воспитателя</vt:lpstr>
      <vt:lpstr>Слайд 8</vt:lpstr>
      <vt:lpstr>Слайд 9</vt:lpstr>
      <vt:lpstr>Слайд 10</vt:lpstr>
      <vt:lpstr>Содержание работы логопеда и воспитателей на  группах с детьми, не имеющими заключений</vt:lpstr>
      <vt:lpstr>Содержание работы воспитателя и логопеда</vt:lpstr>
      <vt:lpstr>Слайд 13</vt:lpstr>
      <vt:lpstr>Лист рабочих контактов логопеда и воспитателей</vt:lpstr>
      <vt:lpstr>Экран работы над звукопроизношением</vt:lpstr>
      <vt:lpstr>Экран работы над звукопроизношением</vt:lpstr>
      <vt:lpstr>Слайд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Пути оптимизации совместной работы учителя-логопеда и воспитателей </dc:title>
  <dc:creator>HP</dc:creator>
  <cp:lastModifiedBy>HP</cp:lastModifiedBy>
  <cp:revision>84</cp:revision>
  <dcterms:created xsi:type="dcterms:W3CDTF">2017-11-06T11:34:49Z</dcterms:created>
  <dcterms:modified xsi:type="dcterms:W3CDTF">2019-04-14T16:58:16Z</dcterms:modified>
</cp:coreProperties>
</file>