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B981F6-3ABA-42C7-9DA7-CD722FD7F7CB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41ADB5-A810-4336-9438-9D7A192722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776864" cy="316835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Arial Black" pitchFamily="34" charset="0"/>
              </a:rPr>
              <a:t>Проект  на тему: </a:t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>«Профессия  </a:t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>учитель-логопед»</a:t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7406640" cy="172819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Учитель-логопед </a:t>
            </a:r>
            <a:r>
              <a:rPr lang="ru-RU" dirty="0" smtClean="0"/>
              <a:t>Юдина Ирина Алексеевна МДОУ </a:t>
            </a:r>
            <a:r>
              <a:rPr lang="ru-RU" dirty="0" smtClean="0"/>
              <a:t>«Детский сад № 104</a:t>
            </a:r>
            <a:r>
              <a:rPr lang="ru-RU" dirty="0" smtClean="0"/>
              <a:t>», г. </a:t>
            </a:r>
            <a:r>
              <a:rPr lang="ru-RU" smtClean="0"/>
              <a:t>Ярославль, 2018 г.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348880"/>
            <a:ext cx="3960440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Медицинские противопоказания 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Работа логопеда не рекомендуется людям с заболеваниями:</a:t>
            </a:r>
          </a:p>
          <a:p>
            <a:pPr algn="just">
              <a:buNone/>
            </a:pPr>
            <a:endParaRPr lang="ru-RU" sz="2000" dirty="0" smtClean="0"/>
          </a:p>
          <a:p>
            <a:pPr lvl="0" algn="r"/>
            <a:r>
              <a:rPr lang="ru-RU" sz="2000" dirty="0" smtClean="0"/>
              <a:t>нервно-психическими;</a:t>
            </a:r>
          </a:p>
          <a:p>
            <a:pPr lvl="0" algn="r"/>
            <a:r>
              <a:rPr lang="ru-RU" sz="2000" dirty="0" smtClean="0"/>
              <a:t>сердечнососудистыми;</a:t>
            </a:r>
          </a:p>
          <a:p>
            <a:pPr lvl="0" algn="r"/>
            <a:r>
              <a:rPr lang="ru-RU" sz="2000" dirty="0" smtClean="0"/>
              <a:t>хроническими инфекционными;</a:t>
            </a:r>
          </a:p>
          <a:p>
            <a:pPr lvl="0" algn="r"/>
            <a:r>
              <a:rPr lang="ru-RU" sz="2000" dirty="0" smtClean="0"/>
              <a:t>слухового и зрительного анализаторов;</a:t>
            </a:r>
          </a:p>
          <a:p>
            <a:pPr lvl="0" algn="r"/>
            <a:r>
              <a:rPr lang="ru-RU" sz="2000" dirty="0" err="1" smtClean="0"/>
              <a:t>речеголосового</a:t>
            </a:r>
            <a:r>
              <a:rPr lang="ru-RU" sz="2000" dirty="0" smtClean="0"/>
              <a:t> аппарата;</a:t>
            </a:r>
          </a:p>
          <a:p>
            <a:pPr lvl="0" algn="r"/>
            <a:r>
              <a:rPr lang="ru-RU" sz="2000" dirty="0" smtClean="0"/>
              <a:t>опорно-двигательного аппарата (руки, кисти рук).</a:t>
            </a:r>
          </a:p>
          <a:p>
            <a:pPr algn="r"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звук 3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619672" y="2636912"/>
            <a:ext cx="1944216" cy="18002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Пути получения профессии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704856" cy="5195664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>
              <a:buNone/>
            </a:pPr>
            <a:r>
              <a:rPr lang="ru-RU" sz="9600" b="1" i="1" dirty="0" smtClean="0"/>
              <a:t>Направление подготовки и специализации вузов</a:t>
            </a:r>
          </a:p>
          <a:p>
            <a:pPr>
              <a:buNone/>
            </a:pPr>
            <a:endParaRPr lang="ru-RU" sz="9600" b="1" dirty="0" smtClean="0"/>
          </a:p>
          <a:p>
            <a:pPr algn="r">
              <a:buNone/>
            </a:pPr>
            <a:r>
              <a:rPr lang="ru-RU" sz="8000" dirty="0" smtClean="0"/>
              <a:t>Специальное (дефектологическое) образование по профилю: «Логопедия»</a:t>
            </a:r>
          </a:p>
          <a:p>
            <a:pPr algn="r">
              <a:buNone/>
            </a:pPr>
            <a:r>
              <a:rPr lang="ru-RU" sz="8000" dirty="0" smtClean="0"/>
              <a:t>ДИПЛОМ О ВЫСШЕМ ОБРАЗОВАНИИ</a:t>
            </a:r>
          </a:p>
          <a:p>
            <a:pPr algn="r">
              <a:buNone/>
            </a:pPr>
            <a:endParaRPr lang="ru-RU" sz="8000" dirty="0" smtClean="0"/>
          </a:p>
          <a:p>
            <a:pPr algn="just">
              <a:buNone/>
            </a:pPr>
            <a:r>
              <a:rPr lang="ru-RU" sz="8000" dirty="0" smtClean="0"/>
              <a:t>Ярославский государственный педагогический  университет имени К.Д. Ушинского. Г. Ярославль. </a:t>
            </a:r>
          </a:p>
          <a:p>
            <a:pPr algn="just">
              <a:buNone/>
            </a:pPr>
            <a:r>
              <a:rPr lang="ru-RU" sz="8000" dirty="0" smtClean="0"/>
              <a:t>Московский государственный педагогический университет им. В.И.Ленина. Г. Москва, ул. </a:t>
            </a:r>
            <a:r>
              <a:rPr lang="ru-RU" sz="8000" dirty="0" err="1" smtClean="0"/>
              <a:t>Кибальчича</a:t>
            </a:r>
            <a:r>
              <a:rPr lang="ru-RU" sz="8000" dirty="0" smtClean="0"/>
              <a:t>.</a:t>
            </a:r>
          </a:p>
          <a:p>
            <a:pPr algn="just">
              <a:buNone/>
            </a:pPr>
            <a:r>
              <a:rPr lang="ru-RU" sz="8000" dirty="0" smtClean="0"/>
              <a:t>Московский государственный заочный педагогический университет. Г. Москва, ул. Верхняя Радищевская.</a:t>
            </a:r>
          </a:p>
          <a:p>
            <a:pPr algn="just">
              <a:buNone/>
            </a:pPr>
            <a:r>
              <a:rPr lang="ru-RU" sz="8000" dirty="0" smtClean="0"/>
              <a:t>Московский городской педагогический университет. Г. Москва</a:t>
            </a:r>
          </a:p>
          <a:p>
            <a:pPr algn="just">
              <a:buNone/>
            </a:pPr>
            <a:r>
              <a:rPr lang="ru-RU" sz="8000" dirty="0" smtClean="0"/>
              <a:t>Московский педагогический государственный университет. Г. Москва, ул. М. </a:t>
            </a:r>
            <a:r>
              <a:rPr lang="ru-RU" sz="8000" dirty="0" err="1" smtClean="0"/>
              <a:t>Пироговская</a:t>
            </a:r>
            <a:r>
              <a:rPr lang="ru-RU" sz="8000" dirty="0" smtClean="0"/>
              <a:t>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Нашивка 4"/>
          <p:cNvSpPr/>
          <p:nvPr/>
        </p:nvSpPr>
        <p:spPr>
          <a:xfrm>
            <a:off x="1403648" y="234888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Список литературы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sz="3600" dirty="0" smtClean="0"/>
              <a:t>Осипова А.А. Общая </a:t>
            </a:r>
            <a:r>
              <a:rPr lang="ru-RU" sz="3600" dirty="0" err="1" smtClean="0"/>
              <a:t>психокоррекция</a:t>
            </a:r>
            <a:r>
              <a:rPr lang="ru-RU" sz="3600" dirty="0" smtClean="0"/>
              <a:t>: Учебное пособие для студентов вузов. М.: ТЦ Сфера, 2004</a:t>
            </a:r>
          </a:p>
          <a:p>
            <a:pPr lvl="0">
              <a:buNone/>
            </a:pPr>
            <a:r>
              <a:rPr lang="ru-RU" sz="3600" dirty="0" smtClean="0"/>
              <a:t>2. Обучение детей с нарушением интеллектуального развития: (Олигофренопедагогика): Учеб. пособие для </a:t>
            </a:r>
            <a:r>
              <a:rPr lang="ru-RU" sz="3600" dirty="0" err="1" smtClean="0"/>
              <a:t>студенто</a:t>
            </a:r>
            <a:r>
              <a:rPr lang="ru-RU" sz="3600" dirty="0" smtClean="0"/>
              <a:t> в/Б.П. Пузанов, Б.Б. </a:t>
            </a:r>
            <a:r>
              <a:rPr lang="ru-RU" sz="3600" dirty="0" err="1" smtClean="0"/>
              <a:t>Горскин</a:t>
            </a:r>
            <a:r>
              <a:rPr lang="ru-RU" sz="3600" dirty="0" smtClean="0"/>
              <a:t> и др. – М.: Издательский центр «Академия», 2003.</a:t>
            </a:r>
          </a:p>
          <a:p>
            <a:pPr lvl="0">
              <a:buNone/>
            </a:pPr>
            <a:r>
              <a:rPr lang="ru-RU" sz="3600" dirty="0" smtClean="0"/>
              <a:t>3. Логопедия: Учеб. для студ. </a:t>
            </a:r>
            <a:r>
              <a:rPr lang="ru-RU" sz="3600" dirty="0" err="1" smtClean="0"/>
              <a:t>Дефектол</a:t>
            </a:r>
            <a:r>
              <a:rPr lang="ru-RU" sz="3600" dirty="0" smtClean="0"/>
              <a:t>. </a:t>
            </a:r>
            <a:r>
              <a:rPr lang="ru-RU" sz="3600" dirty="0" err="1" smtClean="0"/>
              <a:t>Фак</a:t>
            </a:r>
            <a:r>
              <a:rPr lang="ru-RU" sz="3600" dirty="0" smtClean="0"/>
              <a:t>./Под ред. Л.С. Волковой,  С.Н. Шаховской. – </a:t>
            </a:r>
            <a:r>
              <a:rPr lang="ru-RU" sz="3600" dirty="0" err="1" smtClean="0"/>
              <a:t>М.:Гуманит.изд.центр</a:t>
            </a:r>
            <a:r>
              <a:rPr lang="ru-RU" sz="3600" dirty="0" smtClean="0"/>
              <a:t> ВЛАДОС, 2003.</a:t>
            </a:r>
          </a:p>
          <a:p>
            <a:pPr lvl="0">
              <a:buNone/>
            </a:pPr>
            <a:r>
              <a:rPr lang="ru-RU" sz="3600" dirty="0" smtClean="0"/>
              <a:t>4. Романова Е.С. 99 популярных профессий. Психологический анализ и </a:t>
            </a:r>
            <a:r>
              <a:rPr lang="ru-RU" sz="3600" dirty="0" err="1" smtClean="0"/>
              <a:t>профессиограммы</a:t>
            </a:r>
            <a:r>
              <a:rPr lang="ru-RU" sz="3600" dirty="0" smtClean="0"/>
              <a:t>. СПб.: Питер, 2007</a:t>
            </a:r>
          </a:p>
          <a:p>
            <a:pPr lvl="0">
              <a:buNone/>
            </a:pPr>
            <a:r>
              <a:rPr lang="ru-RU" sz="3600" dirty="0" smtClean="0"/>
              <a:t>5. </a:t>
            </a:r>
            <a:r>
              <a:rPr lang="ru-RU" sz="3600" dirty="0" err="1" smtClean="0"/>
              <a:t>Хватцев</a:t>
            </a:r>
            <a:r>
              <a:rPr lang="ru-RU" sz="3600" dirty="0" smtClean="0"/>
              <a:t> М.Е. Логопедия: Работа с дошкольниками. – М.:ООО «Издательство АСТ», 2002.</a:t>
            </a:r>
          </a:p>
          <a:p>
            <a:pPr lvl="0">
              <a:buNone/>
            </a:pPr>
            <a:r>
              <a:rPr lang="ru-RU" sz="3600" dirty="0" smtClean="0"/>
              <a:t>6. Интернет ресурсы.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084168" y="4869160"/>
            <a:ext cx="1800200" cy="14401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Актуальность темы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>
                <a:latin typeface="Arial Black" pitchFamily="34" charset="0"/>
                <a:ea typeface="Batang" pitchFamily="18" charset="-127"/>
              </a:rPr>
              <a:t>Дело тем верней свершишь, чем важней его считаешь.</a:t>
            </a:r>
            <a:endParaRPr lang="ru-RU" sz="1800" dirty="0" smtClean="0">
              <a:latin typeface="Arial Black" pitchFamily="34" charset="0"/>
              <a:ea typeface="Batang" pitchFamily="18" charset="-127"/>
            </a:endParaRPr>
          </a:p>
          <a:p>
            <a:pPr algn="r">
              <a:buNone/>
            </a:pPr>
            <a:r>
              <a:rPr lang="ru-RU" sz="1800" i="1" dirty="0" err="1" smtClean="0">
                <a:latin typeface="Arial Black" pitchFamily="34" charset="0"/>
                <a:ea typeface="Batang" pitchFamily="18" charset="-127"/>
              </a:rPr>
              <a:t>Плавт</a:t>
            </a:r>
            <a:r>
              <a:rPr lang="ru-RU" sz="1800" i="1" dirty="0" smtClean="0">
                <a:latin typeface="Arial Black" pitchFamily="34" charset="0"/>
                <a:ea typeface="Batang" pitchFamily="18" charset="-127"/>
              </a:rPr>
              <a:t> Тит </a:t>
            </a:r>
            <a:r>
              <a:rPr lang="ru-RU" sz="1800" i="1" dirty="0" err="1" smtClean="0">
                <a:latin typeface="Arial Black" pitchFamily="34" charset="0"/>
                <a:ea typeface="Batang" pitchFamily="18" charset="-127"/>
              </a:rPr>
              <a:t>Макций</a:t>
            </a:r>
            <a:r>
              <a:rPr lang="ru-RU" sz="1800" i="1" dirty="0" smtClean="0">
                <a:latin typeface="Arial Black" pitchFamily="34" charset="0"/>
                <a:ea typeface="Batang" pitchFamily="18" charset="-127"/>
              </a:rPr>
              <a:t> (Древний Рим) </a:t>
            </a:r>
            <a:endParaRPr lang="ru-RU" sz="1800" dirty="0" smtClean="0">
              <a:latin typeface="Arial Black" pitchFamily="34" charset="0"/>
              <a:ea typeface="Batang" pitchFamily="18" charset="-127"/>
            </a:endParaRPr>
          </a:p>
          <a:p>
            <a:pPr>
              <a:buNone/>
            </a:pPr>
            <a:r>
              <a:rPr lang="ru-RU" sz="1800" i="1" dirty="0" smtClean="0">
                <a:latin typeface="Arial Black" pitchFamily="34" charset="0"/>
                <a:ea typeface="Batang" pitchFamily="18" charset="-127"/>
              </a:rPr>
              <a:t>Правильная речь открывает человеку мир.</a:t>
            </a:r>
            <a:endParaRPr lang="ru-RU" sz="1800" dirty="0" smtClean="0">
              <a:latin typeface="Arial Black" pitchFamily="34" charset="0"/>
              <a:ea typeface="Batang" pitchFamily="18" charset="-127"/>
            </a:endParaRPr>
          </a:p>
          <a:p>
            <a:pPr algn="r">
              <a:buNone/>
            </a:pPr>
            <a:r>
              <a:rPr lang="ru-RU" sz="1800" i="1" dirty="0" smtClean="0">
                <a:latin typeface="Arial Black" pitchFamily="34" charset="0"/>
                <a:ea typeface="Batang" pitchFamily="18" charset="-127"/>
              </a:rPr>
              <a:t>Н.М. Карамзин</a:t>
            </a:r>
          </a:p>
          <a:p>
            <a:pPr algn="r">
              <a:buNone/>
            </a:pPr>
            <a:endParaRPr lang="ru-RU" sz="1400" dirty="0" smtClean="0">
              <a:latin typeface="Arial Black" pitchFamily="34" charset="0"/>
              <a:ea typeface="Batang" pitchFamily="18" charset="-127"/>
            </a:endParaRPr>
          </a:p>
          <a:p>
            <a:pPr algn="ctr">
              <a:buNone/>
            </a:pPr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Нарушение в речевом развитии препятствуют:</a:t>
            </a:r>
          </a:p>
          <a:p>
            <a:pPr algn="ctr">
              <a:buNone/>
            </a:pPr>
            <a:endParaRPr lang="ru-RU" sz="2800" b="1" dirty="0" smtClean="0">
              <a:latin typeface="Batang" pitchFamily="18" charset="-127"/>
              <a:ea typeface="Batang" pitchFamily="18" charset="-127"/>
            </a:endParaRPr>
          </a:p>
          <a:p>
            <a:pPr algn="just"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1. Формированию полноценных навыков чтения и письма</a:t>
            </a:r>
          </a:p>
          <a:p>
            <a:pPr algn="just"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2. Блокирует успешность школьной программы</a:t>
            </a:r>
          </a:p>
          <a:p>
            <a:pPr algn="just"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3. Являются предпосылкой нарушения умения  общаться со сверстниками и взрослыми</a:t>
            </a:r>
          </a:p>
          <a:p>
            <a:pPr algn="just"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4. Затрудняют социальное и личностное развитие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33164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Цель</a:t>
            </a:r>
            <a:r>
              <a:rPr lang="ru-RU" dirty="0" smtClean="0"/>
              <a:t> </a:t>
            </a:r>
            <a:r>
              <a:rPr lang="ru-RU" sz="3200" dirty="0" smtClean="0">
                <a:latin typeface="Arial Black" pitchFamily="34" charset="0"/>
              </a:rPr>
              <a:t>и задачи проекта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Цель:</a:t>
            </a:r>
            <a:r>
              <a:rPr lang="ru-RU" sz="2800" dirty="0" smtClean="0"/>
              <a:t>  </a:t>
            </a:r>
            <a:r>
              <a:rPr lang="ru-RU" sz="2000" dirty="0" smtClean="0"/>
              <a:t>насколько значима и важна профессия  учителя-логопеда в условиях современной действительности.</a:t>
            </a:r>
          </a:p>
          <a:p>
            <a:pPr>
              <a:buNone/>
            </a:pPr>
            <a:r>
              <a:rPr lang="ru-RU" sz="2800" b="1" dirty="0" smtClean="0"/>
              <a:t>Задачи проекта</a:t>
            </a:r>
            <a:r>
              <a:rPr lang="ru-RU" sz="2800" dirty="0" smtClean="0"/>
              <a:t>:</a:t>
            </a:r>
          </a:p>
          <a:p>
            <a:pPr lvl="0"/>
            <a:r>
              <a:rPr lang="ru-RU" sz="2000" dirty="0" smtClean="0"/>
              <a:t>Обозначить проблемы, связанные с речевыми  трудностями.</a:t>
            </a:r>
          </a:p>
          <a:p>
            <a:pPr lvl="0"/>
            <a:r>
              <a:rPr lang="ru-RU" sz="2000" dirty="0" smtClean="0"/>
              <a:t>Расширить представления о профессии «Учитель-логопед».</a:t>
            </a:r>
          </a:p>
          <a:p>
            <a:pPr lvl="0"/>
            <a:r>
              <a:rPr lang="ru-RU" sz="2000" dirty="0" smtClean="0"/>
              <a:t>Изучить и  укрепить знания о предмете логопедии как науки, её структуру, цели и задачи. </a:t>
            </a:r>
          </a:p>
          <a:p>
            <a:pPr lvl="0"/>
            <a:r>
              <a:rPr lang="ru-RU" sz="2000" dirty="0" smtClean="0"/>
              <a:t>Раскрыть важное теоретическое и практическое значение логопедии как науки.</a:t>
            </a:r>
          </a:p>
          <a:p>
            <a:pPr lvl="0"/>
            <a:r>
              <a:rPr lang="ru-RU" sz="2000" dirty="0" smtClean="0"/>
              <a:t>Рассмотреть качества, характеризующие личность логопеда. В чём заключается его профессиональная компетентность?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7380312" y="22768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Логопедия как наука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055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  <a:ea typeface="Batang" pitchFamily="18" charset="-127"/>
              </a:rPr>
              <a:t>«</a:t>
            </a:r>
            <a:r>
              <a:rPr lang="ru-RU" sz="2000" b="1" dirty="0" smtClean="0">
                <a:latin typeface="+mj-lt"/>
                <a:ea typeface="Batang" pitchFamily="18" charset="-127"/>
              </a:rPr>
              <a:t>Логопедия</a:t>
            </a:r>
            <a:r>
              <a:rPr lang="ru-RU" sz="2000" dirty="0" smtClean="0">
                <a:latin typeface="+mj-lt"/>
                <a:ea typeface="Batang" pitchFamily="18" charset="-127"/>
              </a:rPr>
              <a:t>» происходит от греческих корней: логос (слово), </a:t>
            </a:r>
            <a:r>
              <a:rPr lang="ru-RU" sz="2000" dirty="0" err="1" smtClean="0">
                <a:latin typeface="+mj-lt"/>
                <a:ea typeface="Batang" pitchFamily="18" charset="-127"/>
              </a:rPr>
              <a:t>пайдео</a:t>
            </a:r>
            <a:r>
              <a:rPr lang="ru-RU" sz="2000" dirty="0" smtClean="0">
                <a:latin typeface="+mj-lt"/>
                <a:ea typeface="Batang" pitchFamily="18" charset="-127"/>
              </a:rPr>
              <a:t> (воспитываю, обучаю) – «воспитание правильной речи»</a:t>
            </a:r>
          </a:p>
          <a:p>
            <a:r>
              <a:rPr lang="ru-RU" sz="2000" b="1" dirty="0" smtClean="0">
                <a:latin typeface="+mj-lt"/>
                <a:ea typeface="Batang" pitchFamily="18" charset="-127"/>
              </a:rPr>
              <a:t>Предметом </a:t>
            </a:r>
            <a:r>
              <a:rPr lang="ru-RU" sz="2000" dirty="0" smtClean="0">
                <a:latin typeface="+mj-lt"/>
                <a:ea typeface="Batang" pitchFamily="18" charset="-127"/>
              </a:rPr>
              <a:t>логопедии  как науки является нарушения речи и процесс обучения и воспитания лиц с расстройствами речевой деятельности. </a:t>
            </a:r>
          </a:p>
          <a:p>
            <a:r>
              <a:rPr lang="ru-RU" sz="2000" b="1" dirty="0" smtClean="0">
                <a:latin typeface="+mj-lt"/>
                <a:ea typeface="Batang" pitchFamily="18" charset="-127"/>
              </a:rPr>
              <a:t>Объект изучения </a:t>
            </a:r>
            <a:r>
              <a:rPr lang="ru-RU" sz="2000" dirty="0" smtClean="0">
                <a:latin typeface="+mj-lt"/>
                <a:ea typeface="Batang" pitchFamily="18" charset="-127"/>
              </a:rPr>
              <a:t>– человек, страдающим нарушением речи.</a:t>
            </a:r>
          </a:p>
          <a:p>
            <a:r>
              <a:rPr lang="ru-RU" sz="2000" b="1" dirty="0" smtClean="0">
                <a:latin typeface="+mj-lt"/>
                <a:ea typeface="Batang" pitchFamily="18" charset="-127"/>
              </a:rPr>
              <a:t>Структуру</a:t>
            </a:r>
            <a:r>
              <a:rPr lang="ru-RU" sz="2000" dirty="0" smtClean="0">
                <a:latin typeface="+mj-lt"/>
                <a:ea typeface="Batang" pitchFamily="18" charset="-127"/>
              </a:rPr>
              <a:t> современной логопедии составляет дошкольная, школьная логопедия и логопедия подростков и взрослых. </a:t>
            </a:r>
          </a:p>
        </p:txBody>
      </p:sp>
      <p:pic>
        <p:nvPicPr>
          <p:cNvPr id="4" name="Рисунок 3" descr="images (3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437112"/>
            <a:ext cx="2736304" cy="2160240"/>
          </a:xfrm>
          <a:prstGeom prst="rect">
            <a:avLst/>
          </a:prstGeom>
        </p:spPr>
      </p:pic>
      <p:pic>
        <p:nvPicPr>
          <p:cNvPr id="5" name="Рисунок 4" descr="images (2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437112"/>
            <a:ext cx="324036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Содержание деятельности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b="1" dirty="0" smtClean="0"/>
              <a:t>Основной целью </a:t>
            </a:r>
            <a:r>
              <a:rPr lang="ru-RU" sz="2200" dirty="0" smtClean="0"/>
              <a:t>логопедии является разработка научно обоснованной системы обучения, воспитания и перевоспитания лиц с нарушением  речи, а также предупреждение речевых расстройств.</a:t>
            </a:r>
          </a:p>
          <a:p>
            <a:pPr algn="just"/>
            <a:r>
              <a:rPr lang="ru-RU" sz="2200" dirty="0" smtClean="0"/>
              <a:t>Логопеды работают как с детьми, так и с взрослыми, имеющими речевые недостатки. Прежде всего, специалист определяет причину речевых недостатков. Для этого нужно знать, как устроена речевая полость, каким образом воспроизводятся звуки, образуется голос. Далее логопед проводит целый курс занятий с пациентом. Упражнения для них он выбирает самостоятельно. Вся эта работа занимает много времени от половины года и больше.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Специалист должен знать: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возрастную и специальную педагогику и психологию;</a:t>
            </a:r>
          </a:p>
          <a:p>
            <a:r>
              <a:rPr lang="ru-RU" sz="2900" dirty="0" smtClean="0"/>
              <a:t>- анатомо-физиологические и клинические основы дефектологии;</a:t>
            </a:r>
          </a:p>
          <a:p>
            <a:r>
              <a:rPr lang="ru-RU" sz="2900" dirty="0" smtClean="0"/>
              <a:t>- нормативные методические документы по вопросам профессиональной и практической деятельности;</a:t>
            </a:r>
          </a:p>
          <a:p>
            <a:r>
              <a:rPr lang="ru-RU" sz="2900" dirty="0" smtClean="0"/>
              <a:t> - методы и приёмы предупреждения и исправления отклонений в развитии обучающихся;</a:t>
            </a:r>
          </a:p>
          <a:p>
            <a:r>
              <a:rPr lang="ru-RU" sz="2900" dirty="0" smtClean="0"/>
              <a:t>- программно-методическую литературу по работе с обучающимися, имеющими отклонения в развитии;</a:t>
            </a:r>
          </a:p>
          <a:p>
            <a:r>
              <a:rPr lang="ru-RU" sz="2900" dirty="0" smtClean="0"/>
              <a:t>- новейшие достижения социальной педагогики и психологии.</a:t>
            </a:r>
          </a:p>
          <a:p>
            <a:endParaRPr lang="ru-RU" dirty="0"/>
          </a:p>
        </p:txBody>
      </p:sp>
      <p:pic>
        <p:nvPicPr>
          <p:cNvPr id="4" name="Рисунок 3" descr="images (3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653136"/>
            <a:ext cx="2592288" cy="1916832"/>
          </a:xfrm>
          <a:prstGeom prst="rect">
            <a:avLst/>
          </a:prstGeom>
        </p:spPr>
      </p:pic>
      <p:sp>
        <p:nvSpPr>
          <p:cNvPr id="5" name="Выгнутая вниз стрелка 4"/>
          <p:cNvSpPr/>
          <p:nvPr/>
        </p:nvSpPr>
        <p:spPr>
          <a:xfrm>
            <a:off x="2411760" y="4797152"/>
            <a:ext cx="2160240" cy="17281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1745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Качества учителя-логопеда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u="sng" dirty="0" smtClean="0"/>
              <a:t>Способности</a:t>
            </a:r>
          </a:p>
          <a:p>
            <a:r>
              <a:rPr lang="ru-RU" sz="2000" dirty="0" smtClean="0"/>
              <a:t>навыки общения и взаимодействия с людьми;</a:t>
            </a:r>
          </a:p>
          <a:p>
            <a:r>
              <a:rPr lang="ru-RU" sz="2000" dirty="0" smtClean="0"/>
              <a:t>хороший слух (способности улавливать мельчайшие изменения и особенности произношения различных звуков);</a:t>
            </a:r>
          </a:p>
          <a:p>
            <a:r>
              <a:rPr lang="ru-RU" sz="2000" dirty="0" smtClean="0"/>
              <a:t>владение артикуляцией;</a:t>
            </a:r>
          </a:p>
          <a:p>
            <a:r>
              <a:rPr lang="ru-RU" sz="2000" dirty="0" smtClean="0"/>
              <a:t>развитие кратковременной и долговременной памяти;</a:t>
            </a:r>
          </a:p>
          <a:p>
            <a:r>
              <a:rPr lang="ru-RU" sz="2000" dirty="0" smtClean="0"/>
              <a:t>высокий уровень концентрации и переключения внимания;</a:t>
            </a:r>
          </a:p>
          <a:p>
            <a:r>
              <a:rPr lang="ru-RU" sz="2000" dirty="0" smtClean="0"/>
              <a:t> логическое мышление</a:t>
            </a:r>
          </a:p>
          <a:p>
            <a:endParaRPr lang="ru-RU" dirty="0"/>
          </a:p>
        </p:txBody>
      </p:sp>
      <p:pic>
        <p:nvPicPr>
          <p:cNvPr id="5" name="Рисунок 4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05064"/>
            <a:ext cx="367240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Качества логопеда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Интересы и склонности</a:t>
            </a:r>
          </a:p>
          <a:p>
            <a:r>
              <a:rPr lang="ru-RU" sz="2000" dirty="0" smtClean="0"/>
              <a:t>Увлечённость профессией;</a:t>
            </a:r>
          </a:p>
          <a:p>
            <a:r>
              <a:rPr lang="ru-RU" sz="2000" dirty="0" smtClean="0"/>
              <a:t>Любовь к детям;</a:t>
            </a:r>
          </a:p>
          <a:p>
            <a:r>
              <a:rPr lang="ru-RU" sz="2000" dirty="0" smtClean="0"/>
              <a:t>умение слушать и понимать других людей;</a:t>
            </a:r>
          </a:p>
          <a:p>
            <a:r>
              <a:rPr lang="ru-RU" sz="2000" dirty="0" smtClean="0"/>
              <a:t>тактичность;</a:t>
            </a:r>
          </a:p>
          <a:p>
            <a:r>
              <a:rPr lang="ru-RU" sz="2000" dirty="0" smtClean="0"/>
              <a:t>доброжелательность, этичность;</a:t>
            </a:r>
          </a:p>
          <a:p>
            <a:r>
              <a:rPr lang="ru-RU" sz="2000" dirty="0" smtClean="0"/>
              <a:t>бескорыстность;</a:t>
            </a:r>
          </a:p>
          <a:p>
            <a:r>
              <a:rPr lang="ru-RU" sz="2000" dirty="0" smtClean="0"/>
              <a:t>чуткость;</a:t>
            </a:r>
          </a:p>
          <a:p>
            <a:r>
              <a:rPr lang="ru-RU" sz="2000" dirty="0" smtClean="0"/>
              <a:t>терпимость к недостаткам людей;</a:t>
            </a:r>
          </a:p>
          <a:p>
            <a:r>
              <a:rPr lang="ru-RU" sz="2000" dirty="0" smtClean="0"/>
              <a:t>внимательность;</a:t>
            </a:r>
          </a:p>
          <a:p>
            <a:r>
              <a:rPr lang="ru-RU" sz="2000" dirty="0" smtClean="0"/>
              <a:t>отзывчивость;</a:t>
            </a:r>
          </a:p>
          <a:p>
            <a:r>
              <a:rPr lang="ru-RU" sz="2000" dirty="0" err="1" smtClean="0"/>
              <a:t>креативность</a:t>
            </a:r>
            <a:r>
              <a:rPr lang="ru-RU" sz="2000" dirty="0" smtClean="0"/>
              <a:t> (творческое начало)</a:t>
            </a:r>
          </a:p>
          <a:p>
            <a:endParaRPr lang="ru-RU" dirty="0"/>
          </a:p>
        </p:txBody>
      </p:sp>
      <p:pic>
        <p:nvPicPr>
          <p:cNvPr id="4" name="Рисунок 3" descr="images (3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17032"/>
            <a:ext cx="3168352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Области применения профессиональных знаний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Поликлиники;</a:t>
            </a:r>
          </a:p>
          <a:p>
            <a:pPr lvl="0"/>
            <a:r>
              <a:rPr lang="ru-RU" sz="2000" dirty="0" smtClean="0"/>
              <a:t>Дошкольные образовательные учреждения (детский сад);</a:t>
            </a:r>
          </a:p>
          <a:p>
            <a:pPr lvl="0"/>
            <a:r>
              <a:rPr lang="ru-RU" sz="2000" dirty="0" smtClean="0"/>
              <a:t>Школы (коррекционные классы);</a:t>
            </a:r>
          </a:p>
          <a:p>
            <a:pPr lvl="0"/>
            <a:r>
              <a:rPr lang="ru-RU" sz="2000" dirty="0" smtClean="0"/>
              <a:t>Учреждения здравоохранения (медико-психологические центры, центры развития, медицинские организации);</a:t>
            </a:r>
          </a:p>
          <a:p>
            <a:pPr lvl="0"/>
            <a:r>
              <a:rPr lang="ru-RU" sz="2000" dirty="0" smtClean="0"/>
              <a:t>Специальные организации и социальные службы в образовании.</a:t>
            </a:r>
          </a:p>
          <a:p>
            <a:pPr lvl="0">
              <a:buNone/>
            </a:pPr>
            <a:endParaRPr lang="ru-RU" sz="2000" b="1" dirty="0" smtClean="0"/>
          </a:p>
          <a:p>
            <a:pPr lvl="0">
              <a:buNone/>
            </a:pPr>
            <a:r>
              <a:rPr lang="ru-RU" sz="2000" b="1" dirty="0" smtClean="0"/>
              <a:t>Условия труда </a:t>
            </a:r>
          </a:p>
          <a:p>
            <a:pPr lvl="0">
              <a:buNone/>
            </a:pPr>
            <a:r>
              <a:rPr lang="ru-RU" sz="2000" dirty="0" smtClean="0"/>
              <a:t>Логопед работает </a:t>
            </a:r>
          </a:p>
          <a:p>
            <a:pPr lvl="0">
              <a:buNone/>
            </a:pPr>
            <a:r>
              <a:rPr lang="ru-RU" sz="2000" dirty="0" smtClean="0"/>
              <a:t>в комфортных условиях – помещении </a:t>
            </a:r>
          </a:p>
          <a:p>
            <a:pPr lvl="0">
              <a:buNone/>
            </a:pPr>
            <a:r>
              <a:rPr lang="ru-RU" sz="2000" dirty="0" smtClean="0"/>
              <a:t>(кабинет, письменный стол, телефон)</a:t>
            </a:r>
          </a:p>
          <a:p>
            <a:pPr lvl="0">
              <a:buNone/>
            </a:pPr>
            <a:endParaRPr lang="ru-RU" sz="2000" b="1" dirty="0" smtClean="0"/>
          </a:p>
          <a:p>
            <a:pPr lvl="0"/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3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600" y="3717032"/>
            <a:ext cx="3276872" cy="25922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745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Проект  на тему:  «Профессия   учитель-логопед»   </vt:lpstr>
      <vt:lpstr>Актуальность темы</vt:lpstr>
      <vt:lpstr>Цель и задачи проекта</vt:lpstr>
      <vt:lpstr>Логопедия как наука</vt:lpstr>
      <vt:lpstr>Содержание деятельности</vt:lpstr>
      <vt:lpstr>Специалист должен знать:</vt:lpstr>
      <vt:lpstr>Качества учителя-логопеда </vt:lpstr>
      <vt:lpstr>Качества логопеда</vt:lpstr>
      <vt:lpstr>Области применения профессиональных знаний</vt:lpstr>
      <vt:lpstr>Медицинские противопоказания </vt:lpstr>
      <vt:lpstr>Пути получения профессии</vt:lpstr>
      <vt:lpstr>Список литературы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на тему:  «Профессия –  учитель-логопед»</dc:title>
  <dc:creator>HP</dc:creator>
  <cp:lastModifiedBy>HP</cp:lastModifiedBy>
  <cp:revision>24</cp:revision>
  <dcterms:created xsi:type="dcterms:W3CDTF">2018-04-12T16:51:51Z</dcterms:created>
  <dcterms:modified xsi:type="dcterms:W3CDTF">2019-04-14T15:34:01Z</dcterms:modified>
</cp:coreProperties>
</file>