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9" r:id="rId7"/>
    <p:sldId id="263" r:id="rId8"/>
    <p:sldId id="270" r:id="rId9"/>
    <p:sldId id="264" r:id="rId10"/>
    <p:sldId id="265" r:id="rId11"/>
    <p:sldId id="266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rudan\OneDrive\&#1056;&#1072;&#1073;&#1086;&#1095;&#1080;&#1081;%20&#1089;&#1090;&#1086;&#1083;\&#1056;&#1091;&#1089;&#1089;&#1082;&#1072;&#1103;%20&#1085;&#1072;&#1088;&#1086;&#1076;&#1085;&#1072;&#1103;%20&#1080;&#1085;&#1089;&#1090;&#1088;&#1091;&#1084;&#1077;&#1085;&#1090;&#1072;&#1083;&#1100;&#1085;&#1072;&#1103;%20&#1084;&#1091;&#1079;&#1099;&#1082;&#1072;%20-%20&#1052;&#1080;&#1085;&#1091;&#1089;.mp3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539552" y="548681"/>
            <a:ext cx="7772400" cy="7200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70C0"/>
                </a:solidFill>
                <a:latin typeface="Revue Cyrillic" panose="00000500000000000000" pitchFamily="2" charset="0"/>
                <a:ea typeface="Segoe UI Symbol" panose="020B0502040204020203" pitchFamily="34" charset="0"/>
                <a:cs typeface="Revue Cyrillic" panose="00000500000000000000" pitchFamily="2" charset="0"/>
              </a:rPr>
              <a:t>МДОУ «Детский сад № 104 </a:t>
            </a:r>
            <a:br>
              <a:rPr lang="ru-RU" sz="3200" b="1" dirty="0" smtClean="0">
                <a:solidFill>
                  <a:srgbClr val="0070C0"/>
                </a:solidFill>
                <a:latin typeface="Revue Cyrillic" panose="00000500000000000000" pitchFamily="2" charset="0"/>
                <a:ea typeface="Segoe UI Symbol" panose="020B0502040204020203" pitchFamily="34" charset="0"/>
                <a:cs typeface="Revue Cyrillic" panose="00000500000000000000" pitchFamily="2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Revue Cyrillic" panose="00000500000000000000" pitchFamily="2" charset="0"/>
                <a:ea typeface="Segoe UI Symbol" panose="020B0502040204020203" pitchFamily="34" charset="0"/>
                <a:cs typeface="Revue Cyrillic" panose="00000500000000000000" pitchFamily="2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Revue Cyrillic" panose="00000500000000000000" pitchFamily="2" charset="0"/>
                <a:ea typeface="Segoe UI Symbol" panose="020B0502040204020203" pitchFamily="34" charset="0"/>
                <a:cs typeface="Revue Cyrillic" panose="00000500000000000000" pitchFamily="2" charset="0"/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«Развитие речи детей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 дошкольного возраста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через устное народное творчество»</a:t>
            </a:r>
          </a:p>
          <a:p>
            <a:endParaRPr lang="ru-RU" sz="2000" b="1" dirty="0">
              <a:solidFill>
                <a:srgbClr val="C00000"/>
              </a:solidFill>
              <a:latin typeface="Revue Cyrillic" panose="00000500000000000000" pitchFamily="2" charset="0"/>
              <a:ea typeface="Segoe UI Symbol" panose="020B0502040204020203" pitchFamily="34" charset="0"/>
              <a:cs typeface="Revue Cyrillic" panose="00000500000000000000" pitchFamily="2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179512" y="4725144"/>
            <a:ext cx="8568952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i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Воспитатель </a:t>
            </a:r>
          </a:p>
          <a:p>
            <a:pPr marL="0" indent="0" algn="ctr">
              <a:buNone/>
            </a:pPr>
            <a:r>
              <a:rPr lang="ru-RU" sz="2000" b="1" i="1" dirty="0" err="1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Руданова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Наталия Алексеевна</a:t>
            </a:r>
            <a:endParaRPr lang="ru-RU" sz="2000" dirty="0" smtClean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ru-RU" sz="2000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427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79712" y="548681"/>
            <a:ext cx="4968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Пословицы на примере куклы Масленица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dirty="0" smtClean="0"/>
              <a:t>Пословицы благодаря </a:t>
            </a:r>
            <a:r>
              <a:rPr lang="ru-RU" dirty="0" smtClean="0"/>
              <a:t>своему разнообразию – прекрасный материал для развития речи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Их систематическое </a:t>
            </a:r>
            <a:r>
              <a:rPr lang="ru-RU" dirty="0" smtClean="0"/>
              <a:t>использование</a:t>
            </a:r>
          </a:p>
          <a:p>
            <a:r>
              <a:rPr lang="ru-RU" dirty="0" smtClean="0"/>
              <a:t> в работе с детьми </a:t>
            </a:r>
            <a:r>
              <a:rPr lang="ru-RU" dirty="0" smtClean="0"/>
              <a:t>способствует</a:t>
            </a:r>
          </a:p>
          <a:p>
            <a:r>
              <a:rPr lang="ru-RU" dirty="0" smtClean="0"/>
              <a:t> </a:t>
            </a:r>
            <a:r>
              <a:rPr lang="ru-RU" dirty="0" smtClean="0"/>
              <a:t>формированию умения </a:t>
            </a:r>
            <a:r>
              <a:rPr lang="ru-RU" dirty="0" smtClean="0"/>
              <a:t>выделять</a:t>
            </a:r>
          </a:p>
          <a:p>
            <a:r>
              <a:rPr lang="ru-RU" dirty="0" smtClean="0"/>
              <a:t> смысловые связи слов и словосочетаний.</a:t>
            </a:r>
            <a:endParaRPr lang="ru-RU" dirty="0"/>
          </a:p>
        </p:txBody>
      </p:sp>
      <p:pic>
        <p:nvPicPr>
          <p:cNvPr id="4097" name="Picture 1" descr="C:\Users\rudan\OneDrive\Рабочий стол\Скриншот 11-12-2022 211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556792"/>
            <a:ext cx="1866086" cy="281220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051720" y="2996952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«Не житье, а Масленица» Значит люди живут благополучной и сладкой жизнью, как на празднике Масленицы.</a:t>
            </a:r>
            <a:endParaRPr lang="ru-RU" dirty="0"/>
          </a:p>
        </p:txBody>
      </p:sp>
      <p:pic>
        <p:nvPicPr>
          <p:cNvPr id="4098" name="Picture 2" descr="C:\Users\rudan\OneDrive\Рабочий стол\f4412f08-ce53-5cfa-b09d-60746c08fa99.jf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005064"/>
            <a:ext cx="3266854" cy="25855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1527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" y="0"/>
            <a:ext cx="9144000" cy="6858000"/>
          </a:xfrm>
          <a:prstGeom prst="rect">
            <a:avLst/>
          </a:prstGeom>
        </p:spPr>
      </p:pic>
      <p:pic>
        <p:nvPicPr>
          <p:cNvPr id="3074" name="Picture 2" descr="C:\Users\rudan\OneDrive\Рабочий стол\f56b9097-0276-48be-9db7-7a228d092add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196752"/>
            <a:ext cx="6661547" cy="3747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1527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" y="0"/>
            <a:ext cx="9144000" cy="6858000"/>
          </a:xfrm>
          <a:prstGeom prst="rect">
            <a:avLst/>
          </a:prstGeom>
        </p:spPr>
      </p:pic>
      <p:pic>
        <p:nvPicPr>
          <p:cNvPr id="24579" name="Picture 3" descr="C:\Users\rudan\OneDrive\Рабочий стол\Скриншот 11-12-2022 2128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692696"/>
            <a:ext cx="6372225" cy="4505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1527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" y="0"/>
            <a:ext cx="9144000" cy="6858000"/>
          </a:xfrm>
          <a:prstGeom prst="rect">
            <a:avLst/>
          </a:prstGeom>
        </p:spPr>
      </p:pic>
      <p:pic>
        <p:nvPicPr>
          <p:cNvPr id="25602" name="Picture 2" descr="C:\Users\rudan\OneDrive\Рабочий стол\Скриншот 11-12-2022 2131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628800"/>
            <a:ext cx="6448425" cy="3581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0" y="548680"/>
            <a:ext cx="603041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Фольклор – песнь пастуха – есть речь, рассчитанная на самого себя: ухо внемлет рту.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Иосиф </a:t>
            </a:r>
            <a:r>
              <a:rPr lang="ru-RU" sz="2000" b="1" dirty="0" smtClean="0">
                <a:solidFill>
                  <a:srgbClr val="002060"/>
                </a:solidFill>
              </a:rPr>
              <a:t>Бродский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усская народная инструментальная музыка - Мину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028384" y="177281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527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6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99592" y="764704"/>
            <a:ext cx="59584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Одним из элементов национальной культуры и средством приобщения дошкольников к ней могут выступать куклы, игрушки, предметы быта, национальные костюмы, народные игры и </a:t>
            </a:r>
            <a:r>
              <a:rPr lang="ru-RU" sz="2400" b="1" dirty="0" smtClean="0">
                <a:solidFill>
                  <a:srgbClr val="002060"/>
                </a:solidFill>
              </a:rPr>
              <a:t>фольклор.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E:\Мамины документы\фото дет сад\масл\DSC031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780928"/>
            <a:ext cx="4680520" cy="26297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0380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548680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Тряпичные куклы </a:t>
            </a:r>
            <a:r>
              <a:rPr lang="ru-RU" sz="2000" i="1" dirty="0" smtClean="0">
                <a:solidFill>
                  <a:srgbClr val="002060"/>
                </a:solidFill>
              </a:rPr>
              <a:t>- неотъемлемая часть русской культуры, имеющие большую историю и определенную значимость.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E:\Мамины документы\НАШИ КУКЛЫ\DSC_04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556792"/>
            <a:ext cx="5969621" cy="39781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7308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99592" y="692696"/>
            <a:ext cx="7200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Ничто так не обогащает образную сторону речи детей, как устное народное творчество                               - фольклор.   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204864"/>
            <a:ext cx="4298027" cy="322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3082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764704"/>
            <a:ext cx="59584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Познавая окружающий мир средствами устного народного творчества, дети усваивают словесные, образные обозначения предметов и явлений, их связи и отношения.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E:\Мамины документы\фото дет сад\фото с собрания Пальчики\PICT15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276872"/>
            <a:ext cx="4104456" cy="30783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2390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764704"/>
            <a:ext cx="59584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Тряпичные куклы </a:t>
            </a:r>
            <a:r>
              <a:rPr lang="ru-RU" sz="2000" i="1" dirty="0" smtClean="0">
                <a:solidFill>
                  <a:srgbClr val="002060"/>
                </a:solidFill>
              </a:rPr>
              <a:t>- неотъемлемая часть русской культуры, имеющие большую историю и определенную значимость.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rudan\OneDrive\Рабочий стол\Кукла и речь\фото\DSC002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348880"/>
            <a:ext cx="3185386" cy="2389040"/>
          </a:xfrm>
          <a:prstGeom prst="rect">
            <a:avLst/>
          </a:prstGeom>
          <a:noFill/>
        </p:spPr>
      </p:pic>
      <p:pic>
        <p:nvPicPr>
          <p:cNvPr id="1027" name="Picture 3" descr="C:\Users\rudan\OneDrive\Рабочий стол\Кукла и речь\фото\DSC002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772816"/>
            <a:ext cx="2317033" cy="30893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2390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7" name="Picture 3" descr="Мастер-класс &amp;quot;Народная тряпичная кукла &amp;quot;Хороводница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348880"/>
            <a:ext cx="3514725" cy="3048001"/>
          </a:xfrm>
          <a:prstGeom prst="rect">
            <a:avLst/>
          </a:prstGeom>
          <a:noFill/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59632" y="1035905"/>
            <a:ext cx="684076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Куколка «Хороводница»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Моя куколка грустит: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с кем хоровод водить.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Стану я подружкой ей,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Кукле будет веселей.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122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59632" y="632666"/>
            <a:ext cx="68407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Кукла «Сорока»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Делается на День Сорока мучеников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в день весеннего равноденствия).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Призвана закликать весну и тепло. Символизирует не птицу сороку, а жаворонка, прилетающего в это время.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Users\rudan\OneDrive\Рабочий стол\Кукла и речь\фото\DSC003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24944"/>
            <a:ext cx="5009590" cy="3757193"/>
          </a:xfrm>
          <a:prstGeom prst="rect">
            <a:avLst/>
          </a:prstGeom>
          <a:noFill/>
        </p:spPr>
      </p:pic>
      <p:pic>
        <p:nvPicPr>
          <p:cNvPr id="23555" name="Picture 3" descr="C:\Users\rudan\OneDrive\Рабочий стол\Кукла и речь\фото\DSC003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636912"/>
            <a:ext cx="3039648" cy="4052864"/>
          </a:xfrm>
          <a:prstGeom prst="rect">
            <a:avLst/>
          </a:prstGeom>
          <a:noFill/>
        </p:spPr>
      </p:pic>
      <p:pic>
        <p:nvPicPr>
          <p:cNvPr id="23556" name="Picture 4" descr="C:\Users\rudan\OneDrive\Рабочий стол\25d547ef1de30e7f37baed54bea3dd8c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404664"/>
            <a:ext cx="1296144" cy="1780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3122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51721" y="620688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«Зайчик на пальчик»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5124" name="Picture 4" descr="Презентация, доклад Зайчик на пальчик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313504"/>
            <a:ext cx="5256584" cy="3939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1527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179</Words>
  <Application>Microsoft Office PowerPoint</Application>
  <PresentationFormat>Экран (4:3)</PresentationFormat>
  <Paragraphs>32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Наталия Руданова</cp:lastModifiedBy>
  <cp:revision>28</cp:revision>
  <dcterms:created xsi:type="dcterms:W3CDTF">2015-12-03T01:10:40Z</dcterms:created>
  <dcterms:modified xsi:type="dcterms:W3CDTF">2022-12-11T18:48:00Z</dcterms:modified>
</cp:coreProperties>
</file>