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3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7" r:id="rId24"/>
    <p:sldId id="399" r:id="rId25"/>
    <p:sldId id="398" r:id="rId26"/>
    <p:sldId id="401" r:id="rId27"/>
    <p:sldId id="422" r:id="rId28"/>
    <p:sldId id="423" r:id="rId29"/>
    <p:sldId id="408" r:id="rId30"/>
    <p:sldId id="407" r:id="rId31"/>
    <p:sldId id="406" r:id="rId32"/>
    <p:sldId id="371" r:id="rId33"/>
    <p:sldId id="409" r:id="rId34"/>
    <p:sldId id="414" r:id="rId35"/>
    <p:sldId id="415" r:id="rId36"/>
    <p:sldId id="400" r:id="rId37"/>
    <p:sldId id="405" r:id="rId38"/>
    <p:sldId id="404" r:id="rId39"/>
    <p:sldId id="403" r:id="rId40"/>
    <p:sldId id="287" r:id="rId41"/>
    <p:sldId id="288" r:id="rId42"/>
    <p:sldId id="289" r:id="rId43"/>
    <p:sldId id="369" r:id="rId44"/>
    <p:sldId id="290" r:id="rId45"/>
    <p:sldId id="291" r:id="rId46"/>
    <p:sldId id="292" r:id="rId47"/>
    <p:sldId id="293" r:id="rId48"/>
    <p:sldId id="300" r:id="rId49"/>
    <p:sldId id="296" r:id="rId50"/>
    <p:sldId id="326" r:id="rId51"/>
    <p:sldId id="325" r:id="rId52"/>
    <p:sldId id="324" r:id="rId53"/>
    <p:sldId id="323" r:id="rId54"/>
    <p:sldId id="327" r:id="rId55"/>
    <p:sldId id="258" r:id="rId56"/>
    <p:sldId id="271" r:id="rId57"/>
    <p:sldId id="270" r:id="rId58"/>
    <p:sldId id="266" r:id="rId59"/>
    <p:sldId id="267" r:id="rId60"/>
    <p:sldId id="272" r:id="rId61"/>
    <p:sldId id="268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35" r:id="rId72"/>
    <p:sldId id="345" r:id="rId73"/>
    <p:sldId id="346" r:id="rId74"/>
    <p:sldId id="350" r:id="rId75"/>
    <p:sldId id="348" r:id="rId76"/>
    <p:sldId id="349" r:id="rId77"/>
    <p:sldId id="354" r:id="rId78"/>
    <p:sldId id="351" r:id="rId79"/>
    <p:sldId id="353" r:id="rId80"/>
    <p:sldId id="352" r:id="rId81"/>
    <p:sldId id="360" r:id="rId82"/>
    <p:sldId id="355" r:id="rId83"/>
    <p:sldId id="356" r:id="rId84"/>
    <p:sldId id="357" r:id="rId85"/>
    <p:sldId id="358" r:id="rId86"/>
    <p:sldId id="359" r:id="rId87"/>
    <p:sldId id="361" r:id="rId88"/>
    <p:sldId id="362" r:id="rId89"/>
    <p:sldId id="363" r:id="rId90"/>
    <p:sldId id="364" r:id="rId91"/>
    <p:sldId id="365" r:id="rId92"/>
    <p:sldId id="366" r:id="rId93"/>
    <p:sldId id="372" r:id="rId94"/>
    <p:sldId id="395" r:id="rId95"/>
    <p:sldId id="417" r:id="rId96"/>
    <p:sldId id="416" r:id="rId97"/>
    <p:sldId id="418" r:id="rId98"/>
    <p:sldId id="411" r:id="rId99"/>
    <p:sldId id="413" r:id="rId100"/>
    <p:sldId id="402" r:id="rId101"/>
    <p:sldId id="396" r:id="rId102"/>
    <p:sldId id="420" r:id="rId103"/>
    <p:sldId id="419" r:id="rId10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7831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5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88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72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3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5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4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17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6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4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83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5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FCD2-D7F6-4C6A-9C16-FBB5C1FC2D0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A92A-41D2-4D14-B6A2-4A70030F9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9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5608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образования  мэрии города Ярославля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инновационная площадка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основ экологического сознания детей дошкольного возраста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дошкольном учреждении»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МДОУ №№ 29, 85, 92, 104, 131, 139, 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Целью стратегии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определение приоритетов государственной политики в области воспитания и социализации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8136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развития воспитания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у детей и их родителей экологической культуры, бережного  отношения к родной земле, природным богатствам России и мира;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воспитание чувства ответственности за состояние природных ресурсов, умений и навыков разумного природопользования, нетерпимого отношения к действиям, приносящим вред экологии.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49" name="Picture 1" descr="C:\Users\user\Desktop\Фото Эколята\DSCN0173.JPG"/>
          <p:cNvPicPr>
            <a:picLocks noChangeAspect="1" noChangeArrowheads="1"/>
          </p:cNvPicPr>
          <p:nvPr/>
        </p:nvPicPr>
        <p:blipFill>
          <a:blip r:embed="rId3" cstate="print"/>
          <a:srcRect l="9008"/>
          <a:stretch>
            <a:fillRect/>
          </a:stretch>
        </p:blipFill>
        <p:spPr bwMode="auto">
          <a:xfrm>
            <a:off x="1043608" y="1052736"/>
            <a:ext cx="6696744" cy="5519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260648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819646"/>
            <a:ext cx="7704856" cy="17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«ЧЕЙ ОБРАЗ НА СЕБЯ МЫ ПРИМЕРЯЕМ,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ТОЙ ГАММОЙ ПОРОДНИМСЯ МЫ ДУШОЙ…»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экология совещание 11.04.2019\phpOpUHqg_priemy-kriticheskogo-myshleniya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6198"/>
            <a:ext cx="6120680" cy="600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348880"/>
            <a:ext cx="5828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332656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 ПРОГРАММА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 в Ярославской области»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2014 – 2020  годы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(утверждена правительством Ярославской области от 11.06.2014 № 572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02359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повышение уровня экологической безопасности на территории Ярославской области, рациональное использование и охрана природных ресурсов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нормативно-правовое и учебно-методическое обеспечение в сфере непрерывного экологического образования и воспитания экологической культуры населения области;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повысить требования к экологическому образованию и воспитанию культуры в дополнительном образовании: научность, преемственность и системность;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обеспечить экологическую грамотность педагогических кадров Ярославской области;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продолжить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экологизацию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учебных дисциплин в образовательных организациях и введение элективных курсов по экологии;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систему повышения квалификации специалистов в области экологического образования и культуры, рационального природопользования и охраны окружающей среды;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развивать театральное экологическое движение с целью формирования экологической культуры у детей дошкольного и школьного возрастов.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188640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экологическом образовании, просвещении и формировании экологической культуры в Ярославской области»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12.04.2017 № 12-з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3. Понятия, используемые в настоящем Законе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культура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экологического сознания и экологического поведения человека, способ организации и развития жизнедеятельности в системе ценностных ориентаций и экологических норм взаимодействия с окружающей средой на основе экологических знаний, навыков и умений;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деятельность, направленная на развитие личности, создание условий для формирования бережного отношения человека к природе и природным богатствам, рационального природопользования;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целенаправленный процесс воспитания и обучения, а также совокупность приобретаемых знаний, умений, навыков, ценностных установок, опыта деятельности и компетенции по охране окружающей среды и экологической безопасности;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просвещение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распространение экологических знаний об экологической безопасности, информации о состоянии окружающей среды и об использовании природных ресурсов, а также информирование населения о законодательстве в области охраны окружающей среды и экологической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4.  Основные цели и задачи экологического образования, просвещения и формирования экологической культуры в Ярославской области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Цели: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уровня экологической культуры населения Ярославской области;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устойчивого развития Ярославской области, основанное на сбалансированном решении социально-экологических задач, сохранении благоприятной окружающей среды, биологического разнообразия и природных ресурсов.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уровня знаний, умений, навыков населения в сфере охраны окружающей среды и экологической безопасности;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информационное обеспечение населения в сфере охраны окружающей среды и экологической безопасности;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вовлечение детей и молодежи в деятельность по охране окружающей среды и рационального природопользования в Ярославской области;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привлечение граждан, общественных и иных некоммерческих организаций к участию в реализации мероприятий в области охраны окружающей среды, рационального природопользования.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632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8. Экологическое образование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Ярославской области представляет собой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систему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всеобщего и комплексного экологического образования, включающую: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общее образование;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среднее профессиональное образование;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высшее образование;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дополнительное профессиональное образование специалистов;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распространение экологических знаний, в том числе через средства массовой информации, музеи, библиотеки, учреждения культуры, природоохранные учреждения, организации спорта и туризма.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32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8. Экологическое образование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экологического образования в образовательных организациях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в себя: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1) изучение вопросов охраны окружающей среды и экологической безо­пас­ности в пределах образовательных программ;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2) организацию и проведение экологических мероприятий (конкурсов, выставок, олимпиад и других) с участием обучающихся;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3) поддержка и развитие иных форм экологического образования.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В целях развития дополнительного экологического образования в Ярославской области могут создаваться организации дополнительного образования биолого-экологической направленности, экологические лагеря.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31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новой экологической политики Ярославской области</a:t>
            </a:r>
          </a:p>
          <a:p>
            <a:pPr algn="ctr"/>
            <a:endParaRPr lang="ru-RU" sz="36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(Утверждена  постановлением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Правительства Ярославской области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22 ноября 2018 г. N 859-п)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Концепции: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охрана природных ресурсов и обеспечение их рационального использования,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сохранение природных систем для устойчивого развития общества, обеспечения экологической безопасности населения Ярославской области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Семинар для старших воспитателей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«Методическое сопровождение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вопросам экологического воспитания»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11.04.2019 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Концепции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56357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совершенствование системы управления в области охраны окружающей среды и обеспечения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предотвращение и снижение текущего негативного воздействия на окружающую среду и здоровье населения;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восстановление нарушенных естественных экологических систем;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сохранение природной среды, в том числе естественных экологических систем, объектов животного и растительного мира;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системы государственного экологического мониторинга;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научное и информационно-аналитическое обеспечение охраны окружающей среды и экологической безопасности;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Концепции: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формирование экологической культуры, развитие экологического образования и воспитания;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обеспечение эффективного участия граждан, общественных объединений, некоммерческих организаций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бизнес-сообщества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решении вопросов, связанных с охраной окружающей среды и обеспечением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обеспечение устойчивого природопользования;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экономического регулирования и рыночных инструментов охраны окружающей среды и обеспечения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совершенствование нормативно-правового обеспечения охраны окружающей среды и экологической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международного и межрегионального сотрудничества в области охраны окружающей среды и обеспечения экологической безопасности.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3.5. Формирование экологической культуры, экологическое просвещение, образование и воспитание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14096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целью - повышение экологической культуры населения, образовательного уровня, профессиональных знаний и навыков в области экологической безопасности и наук об окружающей среде, пропаганда здорового образа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32656"/>
            <a:ext cx="5400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Локальные акты ДОУ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340768"/>
            <a:ext cx="592040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 о рабочей группе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экологическому образованию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Положение о метеостанции,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Положение о тепличном хозяйстве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Положение об уголке природы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Положение о экологической тропе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48471"/>
            <a:ext cx="896448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 самоанализа педагога по экологическому образованию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 учётом какой основной образовательной Программы дошкольного образования работает Ваш детский сад 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Достаточно ли представлен в образовательной Программе ДОУ раздел экологического образования?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Какие парциальные Программы (с указанием авторов)  по экологическому      образованию Вы знаете?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Соответствует ли РППС задачам экологического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Уголок природы ___________________________________________________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 Материалы для развития моделирующей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способности___________________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Познавательная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игры________________________________________________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 Календарь природы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погоды________________________________________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материал_______________________________________________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 Картотеки опытов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экспериментов___________________________________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Инструменты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экспериментирования_______________________________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Территория детского сада (что конкретно имеется)______________________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Какие методы и приёмы Вы используете в  организации работы с детьми по экологическому образованию?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Какие технологии  Вы используете  в  организации работы с детьми по экологическому образованию?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Через какие виды деятельности реализуется экологическое образование?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 Перечислите формы работы по экологическому образованию  с детьми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родителями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  Каких социальных партнёров Вы привлекаете в процессе экологического   образования детей?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Какие мероприятия по экологическому образованию традиционно проходят    в Вашем детском саду?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4624"/>
          <a:ext cx="8568952" cy="6966086"/>
        </p:xfrm>
        <a:graphic>
          <a:graphicData uri="http://schemas.openxmlformats.org/drawingml/2006/table">
            <a:tbl>
              <a:tblPr/>
              <a:tblGrid>
                <a:gridCol w="4210606"/>
                <a:gridCol w="1200566"/>
                <a:gridCol w="1578890"/>
                <a:gridCol w="1578890"/>
              </a:tblGrid>
              <a:tr h="825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Вопросы для самоанализа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1. Уголок природы: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растения соответствуют возрастным рекомендациям, оборудование для труда в уголке 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 имеется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2. Содержание растений в группе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Количество растений в группе достаточное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Внешний вид растений ухоженный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Присутствуют инструменты для ухода за растениями: рыхления, мытья, полива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Есть паспорт на каждое растение в группе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Все растения безопасны для детей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Растения расположены безопасно для детей и удобно для ухода за ними (растения не стоят на высоких полках, не висят в повешенных кашпо, не заслоняют свет)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3. Моделирование.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В группе присутствуют материалы для развития  у детей моделирующей способности: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Календари наблюдений в природе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Протоколы опытов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Экологические дневники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Книжки-самоделки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Экологические цепочки, экосистемы, модули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4. Наличие познавательной литературы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5. Наличие обучающих игр по экологии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6. Наличие наглядного материала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Наборы картинок для иерархической классификации (установления 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родо-видовых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отношений): виды животных, виды растений, виды ландшафтов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914" marR="28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914" marR="28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-2"/>
          <a:ext cx="7560840" cy="6649263"/>
        </p:xfrm>
        <a:graphic>
          <a:graphicData uri="http://schemas.openxmlformats.org/drawingml/2006/table">
            <a:tbl>
              <a:tblPr/>
              <a:tblGrid>
                <a:gridCol w="3382444"/>
                <a:gridCol w="1392565"/>
                <a:gridCol w="1392565"/>
                <a:gridCol w="1393266"/>
              </a:tblGrid>
              <a:tr h="43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Картины, альбомы, загадки, энциклопедии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Серии картинок: времена года (пейзажи, жизнь животных, характерные виды работ и отдыха людей)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7. Наличие календаря природы, соответствие возрасту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Набор карточек с символами погодных явлений (ветер, осадки, освещенность - облачность)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8. Наличие природного материала, коллекция семян и плодов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(эстетика хранения)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9. Наличие картотек (наблюдения, прогулки, опыты, эксперименты)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10.  Наличие инструментов для экспериментальной деятельности: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Набор для экспериментирования с водой: стол-поддон, емкости и мерные сосуды разной конфигурации и объемов, кратные друг другу, действующие модели водяных мельниц, шлюзов, насосов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Набор для экспериментирования с песком: стол-песочница, орудия для пересыпания и транспортировки разных размеров, форм и конструкций с использованием простейших механизмов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3265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340768"/>
            <a:ext cx="184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7332" y="1484784"/>
            <a:ext cx="8596668" cy="46876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ООП ДОУ по экологическому образованию – 60%(недостаточно)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Знакомы: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«Юный эколог» Николаева С.Н. – 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«Наш дом - природа» Рыжова Н.А. – 67%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«Добро пожаловать в экологию»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Воронкевич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О.А. -50%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Малознакомы: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«Паутинка»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Васякина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«Мы» Кондратьева Н.Н.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Семицветик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Ашиков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В.И.,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Ашикова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С.Г.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«Мы земляне» А.Вересова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404664"/>
            <a:ext cx="525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3265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340768"/>
            <a:ext cx="184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404664"/>
            <a:ext cx="525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3528" y="1268760"/>
            <a:ext cx="9248775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РППС: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недостаточно: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материалов для моделирующей деятельности,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инструментов для экспериментирования,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территория детского сада: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отсутствие системы оформления для реализации экологического воспитания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Технологии: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30% затруднились с ответом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и приемы: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16% затруднились с ответом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12% затруднились с ответом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268760"/>
          <a:ext cx="8352929" cy="5318533"/>
        </p:xfrm>
        <a:graphic>
          <a:graphicData uri="http://schemas.openxmlformats.org/drawingml/2006/table">
            <a:tbl>
              <a:tblPr/>
              <a:tblGrid>
                <a:gridCol w="460819"/>
                <a:gridCol w="1971281"/>
                <a:gridCol w="1224973"/>
                <a:gridCol w="2448393"/>
                <a:gridCol w="2247463"/>
              </a:tblGrid>
              <a:tr h="61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Срок реализации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Мониторинг профессиональной компетентности педагогов по экологическому воспитанию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сентябрь 2018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Разработаны карты анализа НОД  по экологическому воспитанию  для каждой возрастной группы. Выявлен уровень профессиональной компетентности педагогов по экологическому воспитанию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Семинар «Нормативно-правовая документация, регламентирующая деятельность ДОУ по экологическому воспитанию»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Октябрь 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 ознакомлены с законодательными актами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федерального, регионального уровней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Анализ парциальных программ по экологическому воспитанию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Ноябрь 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Определен перечень парциальных программ  по экологическому воспитанию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79512" y="188640"/>
            <a:ext cx="86430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Дорожная карта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организации методического сопровождения педагогов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формированию основ экологического сознания  детей дошкольного возраста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Нормативно – правовые законодательные акты, регламентирующие деятельность ДОУ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по экологическому воспитанию дошкольников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федерального  уровня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регионального уровня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локальные акты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60648"/>
          <a:ext cx="8712969" cy="6486088"/>
        </p:xfrm>
        <a:graphic>
          <a:graphicData uri="http://schemas.openxmlformats.org/drawingml/2006/table">
            <a:tbl>
              <a:tblPr/>
              <a:tblGrid>
                <a:gridCol w="360040"/>
                <a:gridCol w="2176890"/>
                <a:gridCol w="1277774"/>
                <a:gridCol w="2377984"/>
                <a:gridCol w="2520281"/>
              </a:tblGrid>
              <a:tr h="403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«Технологии, используемые в экологическом воспитании дошкольников 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2019-май 2019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 ознакомлены с технологиями: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Технология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проектной деятельности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Технология исследовательской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  Педагогическая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технология организации сюжетно-ролевых игр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 Технология  интегрированного  обучения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Здоровьесберегающие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технологии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 Технология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проблемного обучения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 Кейс-технология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 ТРИЗ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Создание интерактивной развивающей среды по  экологическому воспитанию на территории детского сада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Мастер - класс «Использование элементов ландшафтного дизайна для благоустройства территории детского сада»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Март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«Детский сад № 92,174»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 ознакомлены с элементами ландшафтного дизайна для благоустройства территории детского сада, разработаны планы озеленения  прогулочных участков.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60648"/>
          <a:ext cx="8496943" cy="6237312"/>
        </p:xfrm>
        <a:graphic>
          <a:graphicData uri="http://schemas.openxmlformats.org/drawingml/2006/table">
            <a:tbl>
              <a:tblPr/>
              <a:tblGrid>
                <a:gridCol w="468766"/>
                <a:gridCol w="2123522"/>
                <a:gridCol w="1368152"/>
                <a:gridCol w="2250291"/>
                <a:gridCol w="2286212"/>
              </a:tblGrid>
              <a:tr h="1199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Мастер - класс «Планирование и организация работы в тепличном хозяйстве»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Апрель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29»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Педагогам даны методические рекомендации по планированию и организации работы в тепличном хозяйстве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Мастер - класс «Методы, приемы, формы и средства организации работы с дошкольниками в экологическом центре»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Сентябрь 2019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МДОУ «Детский сад № 85»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Педагоги ознакомлены с методами, приемами, формами и средствами по организации работы с дошкошльниками в экологическом центре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Семинар «Решение задач экологического образования через познавательный, нормативный, ценностный и деятельностный компоненты»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Октябрь 2019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 ознакомлены с  областями современной комплексной экологии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Семинар «Эффективные формы взаимодействия  с социальными партнерами по экологическому воспитанию дошкольников»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Ноябрь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 ознакомлены с формами работы с социальными  партнерами: экологические экскурсии,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квесты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геокешинг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социальная реклама и др.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332656"/>
          <a:ext cx="8208912" cy="6264696"/>
        </p:xfrm>
        <a:graphic>
          <a:graphicData uri="http://schemas.openxmlformats.org/drawingml/2006/table">
            <a:tbl>
              <a:tblPr/>
              <a:tblGrid>
                <a:gridCol w="452874"/>
                <a:gridCol w="1937294"/>
                <a:gridCol w="1203852"/>
                <a:gridCol w="2406178"/>
                <a:gridCol w="2208714"/>
              </a:tblGrid>
              <a:tr h="1361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Мастер- класс «Организация  работы  с дошкольниками на метеоплощадке»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МДОУ «Детский сад № 139»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Методические рекомендации по организации  работы  с дошкольниками на метеоплощадке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Мастер- класс «Гидропоника, как один из методов  организации  работы  с дошкольниками по экологическому воспитанию»        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МДОУ «Детский сад № 174»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Методические рекомендации по использованию Гидропоники в условиях работы  с дошкольниками по экологическому воспитанию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Мастер- класс «Экологическая тропа. Разработка тематического  планирования»   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МДОУ «Детский сад № 104, 131»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Методические рекомендации по разработке паспорта экологической тропы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Мониторинг профессиональной компетентности педагогов по экологическому воспитанию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Январь 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Проектная команда детских садов, реализующих  проект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МДОУ 29,82,92,104,131,139,174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Выявлен уровень профессиональной компетентности педагогов по экологическому воспитанию.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 навигатор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052736"/>
          <a:ext cx="7776864" cy="2029499"/>
        </p:xfrm>
        <a:graphic>
          <a:graphicData uri="http://schemas.openxmlformats.org/drawingml/2006/table">
            <a:tbl>
              <a:tblPr/>
              <a:tblGrid>
                <a:gridCol w="1800200"/>
                <a:gridCol w="5976664"/>
              </a:tblGrid>
              <a:tr h="14779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профессиональной компетентности педагогов по вопросам экологического  воспитания дошкольников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посещение мастер-классов, семинаров-практикумов,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вебинаров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т.п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4149080"/>
          <a:ext cx="7021944" cy="2127946"/>
        </p:xfrm>
        <a:graphic>
          <a:graphicData uri="http://schemas.openxmlformats.org/drawingml/2006/table">
            <a:tbl>
              <a:tblPr/>
              <a:tblGrid>
                <a:gridCol w="3614279"/>
                <a:gridCol w="3407665"/>
              </a:tblGrid>
              <a:tr h="6125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РППС (перечень дидактических пособий и игр, интерактивных  центров и т.п.)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Фиксация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Планирование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3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 навигатор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08720"/>
          <a:ext cx="6373872" cy="2592288"/>
        </p:xfrm>
        <a:graphic>
          <a:graphicData uri="http://schemas.openxmlformats.org/drawingml/2006/table">
            <a:tbl>
              <a:tblPr/>
              <a:tblGrid>
                <a:gridCol w="1866805"/>
                <a:gridCol w="4507067"/>
              </a:tblGrid>
              <a:tr h="11174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Организация образовательной деятельности с детьми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(проекты, акции, конкурсы, 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квесты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и т.п.)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71800" y="3933056"/>
          <a:ext cx="6085840" cy="2598420"/>
        </p:xfrm>
        <a:graphic>
          <a:graphicData uri="http://schemas.openxmlformats.org/drawingml/2006/table">
            <a:tbl>
              <a:tblPr/>
              <a:tblGrid>
                <a:gridCol w="3132455"/>
                <a:gridCol w="2953385"/>
              </a:tblGrid>
              <a:tr h="580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Взаимодействие с социальными партнерами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Перечень социальных партнеров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26064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 навигатор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484784"/>
          <a:ext cx="6085840" cy="1296144"/>
        </p:xfrm>
        <a:graphic>
          <a:graphicData uri="http://schemas.openxmlformats.org/drawingml/2006/table">
            <a:tbl>
              <a:tblPr/>
              <a:tblGrid>
                <a:gridCol w="1782445"/>
                <a:gridCol w="4303395"/>
              </a:tblGrid>
              <a:tr h="580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Самообразование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27784" y="4149080"/>
          <a:ext cx="6085840" cy="1931035"/>
        </p:xfrm>
        <a:graphic>
          <a:graphicData uri="http://schemas.openxmlformats.org/drawingml/2006/table">
            <a:tbl>
              <a:tblPr/>
              <a:tblGrid>
                <a:gridCol w="1782445"/>
                <a:gridCol w="4303395"/>
              </a:tblGrid>
              <a:tr h="580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Представление опыта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9249"/>
            <a:ext cx="84249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4B1F6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Содержание уголка природы для детей дошкольного возраста  3-4 лет.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Живые растения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обильно цветущие, эффектные, с яркоокрашенными, сравнительно крупными листьями, интересные для наблюдений; за такими растениями малыши способны ухаживать. Это комнатные растения 4-5 видов по 2-3 экземпляра, с крупными кожистыми листьями, типичным прямостоячим стеблем, крупными, яркими цветками. Можно выбрать из предлагаемого списка: 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аспидистра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бегония вечноцветущая, фуксия гибридная, 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амаралис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гибридный (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гиппеаструм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кливия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колеус (</a:t>
            </a:r>
            <a:r>
              <a:rPr lang="ru-RU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крапивка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), бальзамин (огонёк), гортензия, хризантема. Правильно подобранные растения делают возможным применение простейшего детского труда (мытьё широких кожистых листьев, полив), проведение наблюдений (умение узнавать части растения, воспринимать его красоту, знакомство с некоторыми признаками живого).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Сезонные растительные объекты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зимний огород (посадки лука, овса, проращивание гороха, бобов – для проведения наблюдений и подкормки животных); яркие, крупные или необычной формы овощи и фрукты; букеты из декоративных растений (астры, хризантемы, тюльпаны, гвоздики и др.); семена, плоды (жёлуди, тыквенные семечки), шишки (сосна, ель) и другие.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Временные объекты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Осень:</a:t>
            </a: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а)букеты осенних цветов вазах;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б) цветущие растения цветника (астры, хризантемы и т.д.)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Зима: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а) ящики с посадками (лук, овес и т.д.)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б) ветки деревьев и кустов в вазах;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Весна: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а) ветки деревьев и кустарников в вазах;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б) ящики с рассадой; </a:t>
            </a:r>
            <a:b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Лето: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а) букеты цветов в вазах;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2359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Простейшие календари природы 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картинка с изображением времени года, 4 картинки с изображением типичных для сезона состояний погоды. Дидактическая кукла, одетая по сезону.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Макеты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(плоскостные и объёмные): «Кто живёт в лесу», «Во дворе у бабушки» (домашние животные), «Что растёт на лугу».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Музейные и коллекционные материалы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разнообразные причудливые семена, камешки, раковины, коллекции осенних листьев, другие объекты природы. Корзинка «времена года» (фрукты, овощи – осенние дары природы).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Наглядный иллюстративный материал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 набор картинок с изображением птиц (курицы, утки, голубя, воробья, синицы, снегиря); набор картинок с изображением животных (собаки, кошки, коровы, лошади, зайца, лисы, медведя и др.); книги с иллюстрациями, на которых изображены животные; альбомы «Времена года»; дидактические игры.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Инвентарь:</a:t>
            </a:r>
            <a:r>
              <a:rPr lang="ru-RU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 лейки для полива комнатных растений, маленькие деревянные лопатки для уборки снега, пластмассовые ведёрки.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ЛАБОРАТОРНЫЙ МАТЕРИАЛ ДЛЯ ЭКСПЕРИМЕНТИРОВАНИЯ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сосуды для воды;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песочница и мини-бассейн, наборы игрушек к ним;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различные резиновые и пластмассовые игрушки для игр с водой;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зеркальца для игр с солнечным зайчиком.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ПРОСТЕЙШИЕ ПРИБОРЫ И ПРИСПОСОБЛЕНИЯ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«ящик ощущений» («волшебный сундучок», «чудесный мешочек»);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сувениры из прозрачного материала со струящимся песком, водой;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«шумящие коробочки»,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коробочки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 же, но внутри у них семена или другие природные материалы разного размера, издающие разные звуки (задача ребёнка - подобрать похожие по звучанию).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8448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«Основы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 экологического развития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период до 2030 года»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Утверждены Президентом РФ от 30.04.2012 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04664"/>
            <a:ext cx="31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81369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Парциальная </a:t>
            </a:r>
            <a:r>
              <a:rPr lang="ru-RU" sz="36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</a:t>
            </a: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36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экологическому образованию </a:t>
            </a: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дошкольников </a:t>
            </a:r>
          </a:p>
          <a:p>
            <a:pPr lvl="0" algn="ctr"/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5400" b="1" i="1" dirty="0" err="1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54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40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             </a:t>
            </a:r>
            <a:r>
              <a:rPr lang="ru-RU" sz="40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r"/>
            <a:r>
              <a:rPr lang="ru-RU" sz="23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 И. </a:t>
            </a:r>
            <a:r>
              <a:rPr lang="ru-RU" sz="2300" b="1" i="1" dirty="0" err="1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Ашиков</a:t>
            </a:r>
            <a:r>
              <a:rPr lang="ru-RU" sz="23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С. Г. </a:t>
            </a:r>
            <a:r>
              <a:rPr lang="ru-RU" sz="2300" b="1" i="1" dirty="0" err="1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Ашикова</a:t>
            </a:r>
            <a:endParaRPr lang="ru-RU" sz="23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07831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Andrey\Downloads\цв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7829"/>
            <a:ext cx="2376264" cy="20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7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776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  <a:endParaRPr lang="ru-RU" sz="4000" u="sng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способствовать </a:t>
            </a:r>
            <a:r>
              <a:rPr lang="ru-RU" sz="28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становлению более совершенного человека в нравственном, творческом плане</a:t>
            </a:r>
            <a:r>
              <a:rPr 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800" b="1" i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5" name="Picture 3" descr="C:\Users\Andrey\Downloads\о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7024778" cy="34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4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 программы:</a:t>
            </a:r>
          </a:p>
          <a:p>
            <a:pPr algn="ctr"/>
            <a:r>
              <a:rPr lang="ru-RU" sz="1600" b="1" i="1" u="sng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i="1" u="sng" dirty="0">
              <a:solidFill>
                <a:srgbClr val="07831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68535"/>
            <a:ext cx="777686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раскрытие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развитие восприятия Красоты;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заложение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этических и нравственных основ;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расширение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сознания и кругозора;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раскрытие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развитие индивидуального творческого потенциала;</a:t>
            </a:r>
          </a:p>
          <a:p>
            <a:pPr lvl="0" algn="just"/>
            <a:endParaRPr lang="ru-RU" sz="23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заложение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основы </a:t>
            </a:r>
            <a:r>
              <a:rPr lang="ru-RU" sz="23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культурно-экологического </a:t>
            </a:r>
            <a:r>
              <a:rPr lang="ru-RU" sz="23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сознания как базиса личностной культуры.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46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692696"/>
            <a:ext cx="7272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какой возраст рассчитана программа:</a:t>
            </a: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младший дошкольный возраст –</a:t>
            </a:r>
          </a:p>
          <a:p>
            <a:pPr marL="342900" indent="-342900"/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от 3 до 4 лет  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средний дошкольный возраст – </a:t>
            </a:r>
          </a:p>
          <a:p>
            <a:pPr marL="342900" indent="-342900"/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от 4 до 5 лет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старший дошкольный возраст – </a:t>
            </a:r>
          </a:p>
          <a:p>
            <a:pPr marL="342900" indent="-342900"/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от 5 до 7 лет</a:t>
            </a:r>
            <a:endParaRPr lang="ru-RU" sz="24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тематические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блоки: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1.«Планета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Земля».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Четыре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царства природы, стихии.</a:t>
            </a:r>
          </a:p>
          <a:p>
            <a:pPr lvl="0"/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2.«Небо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Что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видим в небе, что в небе живет,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связь</a:t>
            </a: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Земли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Неба.</a:t>
            </a:r>
          </a:p>
          <a:p>
            <a:pPr lvl="0"/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3.«Искусство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Рукотворная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красота, духовные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ценности</a:t>
            </a: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народа и мировой культуры.</a:t>
            </a:r>
          </a:p>
          <a:p>
            <a:pPr lvl="0"/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4.«Светочи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  <a:r>
              <a:rPr lang="ru-RU" sz="22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Мифы, былины и сказания о народных Героях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Подвижниках.</a:t>
            </a:r>
            <a:endParaRPr lang="ru-RU" sz="2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4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600" y="-3921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Основной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принцип, по которому 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строится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развивается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68760"/>
            <a:ext cx="79563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основе построения и развития программы в течение учебного года лежит органичная связь тематического плана с временами года и сезонными проявлениями природы, увязывание тем с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фенологическим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и в отдельных случаях с астрономическим, народным и существующим социально-бытовым календарём.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0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фенологическом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календаре отражена жизнь природы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0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астрономическом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движение солнца и светил,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000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народном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даты и праздники, отношение предков к природе, пословицы и поговорки,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0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социальном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праздники и даты.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6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20688"/>
            <a:ext cx="766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  развития программы по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возрастам: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5168" y="198884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В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данном случае это принцип </a:t>
            </a:r>
            <a:r>
              <a:rPr lang="ru-RU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спирали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Спираль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своём восхождении повторяет виток за витком, но каждый раз на новом уровне. </a:t>
            </a:r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этом она имеет как бы общий стержень.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Подобно </a:t>
            </a:r>
            <a:r>
              <a:rPr lang="ru-RU" sz="20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этому каждый тематический блок и программа в целом на каждом возрастном этапе в основе себя повторяет, но уже с последующим углублением и усложнением соответственно возрасту детей. </a:t>
            </a:r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20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8217" y="620688"/>
            <a:ext cx="767578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ctr"/>
            <a:r>
              <a:rPr lang="ru-RU" sz="2400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Одним </a:t>
            </a:r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ключевых понятий в программе является 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Красоту </a:t>
            </a:r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представляем как бы в трёх основных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ипостасях</a:t>
            </a: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Природе</a:t>
            </a: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</a:t>
            </a:r>
            <a:r>
              <a:rPr lang="ru-RU" sz="2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рукотворных произведениях человеческого гения -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Искусстве</a:t>
            </a:r>
            <a:r>
              <a:rPr lang="ru-RU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и, наконец,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Красота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самом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Человеке</a:t>
            </a:r>
            <a:r>
              <a:rPr lang="ru-RU" sz="2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его духовном и душевном мире, в одном из его высших проявлений – подвижничестве и героизме во имя общего блага.</a:t>
            </a:r>
            <a:endParaRPr lang="ru-RU" sz="2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Программа экологического       воспитания дошкольников «ЮНЫЙ ЭКОЛОГ» С.Н.Николаева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36504" cy="488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056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у детей осознанно – правильного отношения к природным явлениям и окружающим объектам.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363433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Стратегическая цель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социально-экономических задач, обеспечивающих: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 ориентированный рост экономики,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сохранение благоприятной окружающей среды, биологического разнообразия и природных ресурсов для  нынешнего и будущих поколений,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реализации права каждого человека на благоприятную окружающую среду,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укрепления правопорядка в области охраны окружающей среды и обеспечения экологической безопасности.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01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реализации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постепенное наращивание объема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первоочередное использование природного окружения: растений и животных зеленой зоны детского сада и участков;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продвижение детей от единичных сенсорных впечатлений к многообразию этих впечатлений, затем – к конкретным представлениям, затем – к обобщению представлений;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широкое использование разных видов практической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подача познавательного материала с помощью приемов, вызывающих у детей интерес и положительные эмоции.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188640"/>
            <a:ext cx="4063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Темы программы: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Неживая природа – среда жизни растений, животных, человека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Многообразие растений и их связь со средой обитания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Многообразие животных и их связь со средой обитания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и развитие растений и животных, их связь со средой обитания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растений и животных в сообществе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человека с природой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9847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Планируемые результаты освоения воспитанниками программы.</a:t>
            </a:r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первого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назвать некоторые растения, животных и их детёнышей;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выделять наиболее характерные сезонные изменения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в природе;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проявлять бережное отношение к природе.</a:t>
            </a:r>
          </a:p>
          <a:p>
            <a:endParaRPr lang="ru-RU" sz="22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второго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назвать домашних животных и знать, какую пользу они приносят человеку;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различать и называть некоторые растения ближайшего окружения;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называть времена года;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и соблюдать элементарные плавила поведения в природе.</a:t>
            </a:r>
            <a:endParaRPr lang="ru-RU" sz="2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6328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третьего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называть времена года, отмечать их особенности;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о взаимодействии человека с природой в разное время года;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о значении солнца, воздуха и воды для человека, животных и растений;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бережно относиться к природе.</a:t>
            </a:r>
          </a:p>
          <a:p>
            <a:pPr algn="ctr"/>
            <a:endParaRPr lang="ru-RU" sz="22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концу четвёртого года обучения дети могут:</a:t>
            </a:r>
            <a:endParaRPr lang="ru-RU" sz="22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некоторых представителей животного мира: звери, птицы, пресмыкающиеся, земноводные, насекомые;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характерные признаки времён года и соотносить с каждым сезоном особенности жизни людей, животных, растений;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знать правила поведения в природе и соблюдать их;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устанавливать элементарные причинно-следственные связи между природными явлениями.</a:t>
            </a:r>
            <a:endParaRPr lang="ru-RU" sz="2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t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0"/>
            <a:ext cx="72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Формы проведения:</a:t>
            </a:r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– путешествие;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занятия в игровой форме;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экскурсии в природу;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досуги;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экспериментальная деятельность.</a:t>
            </a:r>
          </a:p>
          <a:p>
            <a:pPr algn="ctr"/>
            <a:endParaRPr lang="ru-RU" sz="2800" b="1" i="1" u="sng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Методы проведения:</a:t>
            </a:r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/>
            <a:endParaRPr lang="ru-RU" sz="2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рассматривание картин;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демонстрация фильмов;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труд в природе;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коллективный труд;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индивидуальные поручения.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5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48680"/>
            <a:ext cx="7560840" cy="58477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Парциальная программа </a:t>
            </a:r>
            <a:r>
              <a:rPr lang="ru-RU" sz="36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экологическому образованию дошкольников </a:t>
            </a: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0"/>
              </a:spcAft>
            </a:pPr>
            <a:endParaRPr lang="ru-RU" sz="3600" b="1" i="1" dirty="0" smtClean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54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Паутинка</a:t>
            </a:r>
            <a:r>
              <a:rPr lang="ru-RU" sz="54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36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4000" b="1" i="1" dirty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4000" b="1" i="1" dirty="0" smtClean="0">
                <a:ln w="18000">
                  <a:solidFill>
                    <a:srgbClr val="07831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24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Ж. Л. </a:t>
            </a:r>
            <a:r>
              <a:rPr lang="ru-RU" sz="2400" b="1" i="1" dirty="0" err="1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Васякина</a:t>
            </a:r>
            <a:r>
              <a:rPr lang="ru-RU" sz="2400" b="1" i="1" dirty="0" smtClean="0">
                <a:solidFill>
                  <a:srgbClr val="0783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-Новикова</a:t>
            </a:r>
            <a:endParaRPr lang="ru-RU" sz="24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solidFill>
                <a:srgbClr val="07831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endParaRPr lang="ru-RU" sz="2400" b="1" i="1" dirty="0">
              <a:ln w="18000">
                <a:solidFill>
                  <a:srgbClr val="078313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 descr="C:\Users\Andrey\Downloads\п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7"/>
            <a:ext cx="2448271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0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764704"/>
            <a:ext cx="8028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Цели:</a:t>
            </a:r>
            <a:endParaRPr kumimoji="0" lang="ru-RU" sz="4000" b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16832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у детей основы планетарного мышления;</a:t>
            </a:r>
          </a:p>
          <a:p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воспитывать разумное отношение к миру и к себе как к жителю планеты Земля.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2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"/>
            <a:ext cx="78123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3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возраст рассчитана программа:</a:t>
            </a:r>
            <a:endParaRPr lang="ru-RU" sz="3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algn="ctr"/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составлена по возрастным группам, охватывает три ступени</a:t>
            </a:r>
          </a:p>
          <a:p>
            <a:pPr algn="ctr"/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экологического образования детей дошкольного возраста: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младший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дошкольный возраст - от 3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4</a:t>
            </a:r>
          </a:p>
          <a:p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лет (вторая младшая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группа);</a:t>
            </a:r>
          </a:p>
          <a:p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средний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дошкольный возраст - от 4 до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лет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(средняя группа);</a:t>
            </a:r>
          </a:p>
          <a:p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старший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дошкольный возраст – от 5 до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</a:p>
          <a:p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лет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2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старш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 </a:t>
            </a:r>
            <a:r>
              <a:rPr lang="ru-RU" sz="22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гр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.).</a:t>
            </a:r>
            <a:endParaRPr lang="ru-RU" sz="22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10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8"/>
            <a:ext cx="74168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Принципы и подходы:</a:t>
            </a:r>
          </a:p>
          <a:p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оригинальную систему развития экологических представлений, строящихся на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принципе центрирования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содержания работы на </a:t>
            </a:r>
            <a:r>
              <a:rPr lang="ru-RU" sz="22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ребёнке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широким использованием поисковых методов обучения и игровых действий. </a:t>
            </a:r>
            <a:endParaRPr lang="ru-RU" sz="22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just"/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В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ней используется </a:t>
            </a:r>
            <a:r>
              <a:rPr lang="ru-RU" sz="22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интегрированный подход к воспитанию и обучению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при котором предусмотрено формирование представлений, умений и навыков не только на занятиях, но и в разных видах и формах деятельности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ребёнка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игра, творческая деятельность, труд.</a:t>
            </a:r>
          </a:p>
        </p:txBody>
      </p:sp>
    </p:spTree>
    <p:extLst>
      <p:ext uri="{BB962C8B-B14F-4D97-AF65-F5344CB8AC3E}">
        <p14:creationId xmlns:p14="http://schemas.microsoft.com/office/powerpoint/2010/main" xmlns="" val="7755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7403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Разделы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программы: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Программа разделена на четыре блока, которые представляют собой ответы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основные вопросы, возникающие у детей: 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«Как я живу?», «Где я живу?», «Когда я живу?», </a:t>
            </a:r>
            <a:endParaRPr lang="ru-RU" sz="2200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кем я живу?»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200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200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22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Я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житель планеты в Солнечной системе.</a:t>
            </a:r>
          </a:p>
          <a:p>
            <a:pPr lvl="0"/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Уникальное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расположение планеты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Земля в  космосе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3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Понятие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Луне и ее влиянии на жизнь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Земле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БЛОК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Понятие 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Солнце и его влиянии на жизнь </a:t>
            </a:r>
            <a:r>
              <a:rPr lang="ru-RU" sz="22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 Земле</a:t>
            </a:r>
            <a:r>
              <a:rPr lang="ru-RU" sz="22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188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487025"/>
            <a:ext cx="849694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сновных задач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государственной политики в области экологического развития : …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культуры, развитие экологического образования и воспитания;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Механизмы: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формирование у всех слоев населения, прежде всего у молодежи, экологически ответственного мировоззрения;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обеспечение направленности процесса воспитания и обучения в образовательных учреждениях на формирование экологически ответственного поведения,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7884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процессе освоения парциальной программы  у воспитанников </a:t>
            </a:r>
            <a:r>
              <a:rPr lang="ru-RU" sz="24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формируются представления </a:t>
            </a: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следующих понятиях: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разные формы взаимодействия двух систем — человека и животных (внутри них и между собой);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биосфера, литосфера (почва), гидросфера (вода), атмосфера (воздух) и влияние биогеоценоза на формирование этноса;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временные изменения, происходящие в мире, упорядочивающие образ жизни людей на планете;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взаимосвязи животного (фауны) и растительного мира (флоры) со средой обитания.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90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ownloads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4" y="-30318"/>
            <a:ext cx="9701213" cy="77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02359"/>
            <a:ext cx="78843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Парциальная программа «Паутинка» </a:t>
            </a:r>
            <a:r>
              <a:rPr lang="ru-RU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способствует формированию у  детей дошкольного возраста целостной системы знаний об окружающем мире.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Экологическое содержание программы связано с нравственным, эстетическим и социально-правовым образованием и воспитанием. И не сводится ни к одному из них, а берет лишь те элементы, которые связаны с проблемами экологии и представляют собой воспитание общественного сознания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762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КОЛОГИЯ - площадка\ПРОЕКТ ЭКОЛОГИЯ утвержден\Семинар 12.12.2018\Программа ПРИРОДА -НАШ ОБЩИЙ ДОМ - дс 104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КОЛОГИЯ - площадка\ПРОЕКТ ЭКОЛОГИЯ утвержден\Семинар 12.12.2018\Программа ПРИРОДА -НАШ ОБЩИЙ ДОМ - дс 104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ЭКОЛОГИЯ - площадка\ПРОЕКТ ЭКОЛОГИЯ утвержден\Семинар 12.12.2018\Программа ПРИРОДА -НАШ ОБЩИЙ ДОМ - дс 104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ЭКОЛОГИЯ - площадка\ПРОЕКТ ЭКОЛОГИЯ утвержден\Семинар 12.12.2018\Программа ПРИРОДА -НАШ ОБЩИЙ ДОМ - дс 104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ЭКОЛОГИЯ - площадка\ПРОЕКТ ЭКОЛОГИЯ утвержден\Семинар 12.12.2018\Программа ПРИРОДА -НАШ ОБЩИЙ ДОМ - дс 104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ЭКОЛОГИЯ - площадка\ПРОЕКТ ЭКОЛОГИЯ утвержден\Семинар 12.12.2018\Программа ПРИРОДА -НАШ ОБЩИЙ ДОМ - дс 104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ЭКОЛОГИЯ - площадка\ПРОЕКТ ЭКОЛОГИЯ утвержден\Семинар 12.12.2018\Программа ПРИРОДА -НАШ ОБЩИЙ ДОМ - дс 104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ЭКОЛОГИЯ - площадка\ПРОЕКТ ЭКОЛОГИЯ утвержден\Семинар 12.12.2018\Программа ПРИРОДА -НАШ ОБЩИЙ ДОМ - дс 104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404664"/>
            <a:ext cx="31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340768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"Об охране окружающей среды»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10.01.2002 N 7-ФЗ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 изменениями от 02.07.2013 г)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ЭКОЛОГИЯ - площадка\ПРОЕКТ ЭКОЛОГИЯ утвержден\Семинар 12.12.2018\Программа ПРИРОДА -НАШ ОБЩИЙ ДОМ - дс 104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ЭКОЛОГИЯ - площадка\ПРОЕКТ ЭКОЛОГИЯ утвержден\Семинар 12.12.2018\Программа ПРИРОДА -НАШ ОБЩИЙ ДОМ - дс 104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ЭКОЛОГИЯ - площадка\ПРОЕКТ ЭКОЛОГИЯ утвержден\Семинар 12.12.2018\Программа ПРИРОДА -НАШ ОБЩИЙ ДОМ - дс 104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ЭКОЛОГИЯ - площадка\ПРОЕКТ ЭКОЛОГИЯ утвержден\Семинар 12.12.2018\Программа ПРИРОДА -НАШ ОБЩИЙ ДОМ - дс 104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ЭКОЛОГИЯ - площадка\ПРОЕКТ ЭКОЛОГИЯ утвержден\Семинар 12.12.2018\Программа ПРИРОДА -НАШ ОБЩИЙ ДОМ - дс 104\Слайд1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ЭКОЛОГИЯ - площадка\ПРОЕКТ ЭКОЛОГИЯ утвержден\Семинар 12.12.2018\Программа ПРИРОДА -НАШ ОБЩИЙ ДОМ - дс 104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ЭКОЛОГИЯ - площадка\ПРОЕКТ ЭКОЛОГИЯ утвержден\Семинар 12.12.2018\Программа ПРИРОДА -НАШ ОБЩИЙ ДОМ - дс 104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КОЛОГИЯ - площадка\ПРОЕКТ ЭКОЛОГИЯ утвержден\Семинар 12.12.2018\Программа МЫ - дс 85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8732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ЭКОЛОГИЯ - площадка\ПРОЕКТ ЭКОЛОГИЯ утвержден\Семинар 12.12.2018\Программа МЫ - дс 85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37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КОЛОГИЯ - площадка\ПРОЕКТ ЭКОЛОГИЯ утвержден\Семинар 12.12.2018\Программа МЫ - дс 85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1003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Статья 74   Экологическое просвещение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целях формирования экологической культуры в обществе, воспитания бережного отношения к природе, рационального использования природных ресурсов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осуществляется экологическое просвещение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посредством распространения  экологических знаний  об экологической безопасности, информации о состоянии окружающей среды и об использовании природных ресурсов.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Экологическое просвещение … осуществляется  органами власти разных уровней, средствами массовой информации, а также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организациями, осуществляющими  образовательную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учреждениями культуры,  музеями, библиотеками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ЭКОЛОГИЯ - площадка\ПРОЕКТ ЭКОЛОГИЯ утвержден\Семинар 12.12.2018\Программа МЫ - дс 85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ЭКОЛОГИЯ - площадка\ПРОЕКТ ЭКОЛОГИЯ утвержден\Семинар 12.12.2018\Программа МЫ - дс 85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1531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ЭКОЛОГИЯ - площадка\ПРОЕКТ ЭКОЛОГИЯ утвержден\Семинар 12.12.2018\дс 92 Добро пожаловать в экологию!»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ЭКОЛОГИЯ - площадка\ПРОЕКТ ЭКОЛОГИЯ утвержден\Семинар 12.12.2018\дс 92 Добро пожаловать в экологию!»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ЭКОЛОГИЯ - площадка\ПРОЕКТ ЭКОЛОГИЯ утвержден\Семинар 12.12.2018\дс 92 Добро пожаловать в экологию!»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ЭКОЛОГИЯ - площадка\ПРОЕКТ ЭКОЛОГИЯ утвержден\Семинар 12.12.2018\дс 92 Добро пожаловать в экологию!»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ЭКОЛОГИЯ - площадка\ПРОЕКТ ЭКОЛОГИЯ утвержден\Семинар 12.12.2018\дс 92 Добро пожаловать в экологию!»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ЭКОЛОГИЯ - площадка\ПРОЕКТ ЭКОЛОГИЯ утвержден\Семинар 12.12.2018\дс 92 Добро пожаловать в экологию!»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ЭКОЛОГИЯ - площадка\ПРОЕКТ ЭКОЛОГИЯ утвержден\Семинар 12.12.2018\дс 92 Добро пожаловать в экологию!»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ЭКОЛОГИЯ - площадка\ПРОЕКТ ЭКОЛОГИЯ утвержден\Семинар 12.12.2018\дс 92 Добро пожаловать в экологию!»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9" y="1700808"/>
            <a:ext cx="74168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 развития воспитания  в Российской Федерации до 2025 года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(Утверждена распоряжением Правительства Российской Федерации от29.05.2015 года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№ 996-р)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310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ЭКОЛОГИЯ - площадка\ПРОЕКТ ЭКОЛОГИЯ утвержден\Семинар 12.12.2018\дс 92 Добро пожаловать в экологию!»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ЭКОЛОГИЯ - площадка\ПРОЕКТ ЭКОЛОГИЯ утвержден\Семинар 12.12.2018\дс 92 Добро пожаловать в экологию!»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ЭКОЛОГИЯ - площадка\ПРОЕКТ ЭКОЛОГИЯ утвержден\Семинар 12.12.2018\дс 92 Добро пожаловать в экологию!»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6134"/>
          <a:ext cx="9144002" cy="6764564"/>
        </p:xfrm>
        <a:graphic>
          <a:graphicData uri="http://schemas.openxmlformats.org/drawingml/2006/table">
            <a:tbl>
              <a:tblPr/>
              <a:tblGrid>
                <a:gridCol w="1907704"/>
                <a:gridCol w="933310"/>
                <a:gridCol w="2970537"/>
                <a:gridCol w="1614319"/>
                <a:gridCol w="1718132"/>
              </a:tblGrid>
              <a:tr h="472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Название программы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Направленность программы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Планирование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Мониторинг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i="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Семицветик</a:t>
                      </a:r>
                      <a:r>
                        <a:rPr lang="ru-RU" sz="1600" b="1" i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В.И.Ашиков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С.Г.Ашикова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3-7 лет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Культурно – экологическое развитие и воспитание дошкольников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4  блока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Отсутствует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«Паутинка»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Ж. Л. </a:t>
                      </a: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Васякина-Новикова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3-7 лет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у детей основ планетарного мышления;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 Воспитание разумного отношения к миру и к себе как к жителю планеты Земля.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4  блока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Отсутствует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«Юный эколог»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С.Н.Николаева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3-7 лет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у детей осознанно – правильного отношения к природным явлениям и окружающим объектам.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Тематическое </a:t>
                      </a:r>
                      <a:endParaRPr lang="ru-RU" sz="15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6  тем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Планируемые результаты освоения по возрастам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«Наш дом – природа»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Н.А.Рыжова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5 - 7 лет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целостного взгляда на природу и место человека в ней, экологической грамотности и безопасного поведения человека. 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10 блоков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Отсутствует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«Мы»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Н.Н.Кондратьева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3 - 7 лет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Развитие начал экологической культуры у дошкольников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3 раздела программы</a:t>
                      </a: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Отсутствует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«Добро пожаловать в экологию»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О.А.Воронкевич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3 - 7 лет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у детей основ экологического сознания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5 разделов программы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Планируемые результаты освоения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Областной  фестиваль волонтерских отрядов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«Дорогою добра»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C:\Users\user\Desktop\Фото Эколята\DSCN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896544" cy="3672823"/>
          </a:xfrm>
          <a:prstGeom prst="rect">
            <a:avLst/>
          </a:prstGeom>
          <a:noFill/>
        </p:spPr>
      </p:pic>
      <p:pic>
        <p:nvPicPr>
          <p:cNvPr id="5" name="Picture 1" descr="C:\Users\user\Desktop\новость\DSCN0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37948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Областной  фестиваль волонтерских отрядов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«Дорогою добра»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42" name="Picture 2" descr="C:\Users\user\Desktop\новость\DSCN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98699"/>
            <a:ext cx="7560840" cy="567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Областной  фестиваль волонтерских отрядов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«Дорогою добра»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3666" name="Picture 2" descr="C:\Users\user\Desktop\Фото Эколята\DSCN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программа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0" name="Picture 2" descr="C:\Users\user\Desktop\Фото Эколята\DSCN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464829" cy="559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3" name="Picture 1" descr="C:\Users\user\Desktop\новость\DSCN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548331" cy="5661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88640"/>
            <a:ext cx="4726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программа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user\Downloads\1461184531_a-set-of-spring-flower-background-with-bubbl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дошколята»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Фото Эколята\DSCN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3920</Words>
  <Application>Microsoft Office PowerPoint</Application>
  <PresentationFormat>Экран (4:3)</PresentationFormat>
  <Paragraphs>616</Paragraphs>
  <Slides>103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139</cp:revision>
  <dcterms:created xsi:type="dcterms:W3CDTF">2017-12-07T20:28:35Z</dcterms:created>
  <dcterms:modified xsi:type="dcterms:W3CDTF">2019-04-17T09:09:42Z</dcterms:modified>
</cp:coreProperties>
</file>