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3"/>
  </p:notesMasterIdLst>
  <p:sldIdLst>
    <p:sldId id="256" r:id="rId2"/>
    <p:sldId id="271" r:id="rId3"/>
    <p:sldId id="293" r:id="rId4"/>
    <p:sldId id="287" r:id="rId5"/>
    <p:sldId id="286" r:id="rId6"/>
    <p:sldId id="285" r:id="rId7"/>
    <p:sldId id="292" r:id="rId8"/>
    <p:sldId id="291" r:id="rId9"/>
    <p:sldId id="290" r:id="rId10"/>
    <p:sldId id="269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82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4838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E032CC-01A7-4BEB-B314-393760785FCD}" type="doc">
      <dgm:prSet loTypeId="urn:microsoft.com/office/officeart/2005/8/layout/matrix3" loCatId="matrix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A5FF11DA-5CFD-42EE-88BC-6BAE8CC5338F}">
      <dgm:prSet custT="1"/>
      <dgm:spPr>
        <a:solidFill>
          <a:srgbClr val="00B050"/>
        </a:solidFill>
      </dgm:spPr>
      <dgm:t>
        <a:bodyPr/>
        <a:lstStyle/>
        <a:p>
          <a:pPr rtl="0"/>
          <a:r>
            <a:rPr lang="ru-RU" sz="2400" b="1" i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Низкая мотивация</a:t>
          </a:r>
          <a:endParaRPr lang="ru-RU" sz="2400" b="1" i="1" dirty="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gm:t>
    </dgm:pt>
    <dgm:pt modelId="{C55658DA-0F24-4E91-BFCB-93F4B1B0E859}" type="parTrans" cxnId="{1019D17D-9D1C-4A31-9854-F120A2B84D81}">
      <dgm:prSet/>
      <dgm:spPr/>
      <dgm:t>
        <a:bodyPr/>
        <a:lstStyle/>
        <a:p>
          <a:endParaRPr lang="ru-RU"/>
        </a:p>
      </dgm:t>
    </dgm:pt>
    <dgm:pt modelId="{D0BDA2F1-FD8E-4D8F-95DD-B04772D7160E}" type="sibTrans" cxnId="{1019D17D-9D1C-4A31-9854-F120A2B84D81}">
      <dgm:prSet/>
      <dgm:spPr/>
      <dgm:t>
        <a:bodyPr/>
        <a:lstStyle/>
        <a:p>
          <a:endParaRPr lang="ru-RU"/>
        </a:p>
      </dgm:t>
    </dgm:pt>
    <dgm:pt modelId="{76D518F4-3FC0-4925-8896-7BBE4BD2CBEB}">
      <dgm:prSet custT="1"/>
      <dgm:spPr>
        <a:solidFill>
          <a:schemeClr val="accent2"/>
        </a:solidFill>
      </dgm:spPr>
      <dgm:t>
        <a:bodyPr/>
        <a:lstStyle/>
        <a:p>
          <a:pPr rtl="0"/>
          <a:r>
            <a:rPr lang="ru-RU" sz="1600" dirty="0" smtClean="0"/>
            <a:t> </a:t>
          </a:r>
          <a:r>
            <a:rPr lang="ru-RU" sz="2400" b="1" i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Проблемы семейных</a:t>
          </a:r>
        </a:p>
        <a:p>
          <a:pPr rtl="0"/>
          <a:r>
            <a:rPr lang="ru-RU" sz="2400" b="1" i="1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взаимо-отношений</a:t>
          </a:r>
          <a:r>
            <a:rPr lang="ru-RU" sz="2400" b="1" i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</a:t>
          </a:r>
          <a:endParaRPr lang="ru-RU" sz="2400" b="1" i="1" dirty="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gm:t>
    </dgm:pt>
    <dgm:pt modelId="{F823C37F-A8FE-49E5-8202-6D4046DCEF4D}" type="parTrans" cxnId="{1D36F86C-D269-4287-A3D9-297CC1DA7509}">
      <dgm:prSet/>
      <dgm:spPr/>
      <dgm:t>
        <a:bodyPr/>
        <a:lstStyle/>
        <a:p>
          <a:endParaRPr lang="ru-RU"/>
        </a:p>
      </dgm:t>
    </dgm:pt>
    <dgm:pt modelId="{2C2F8FBF-4273-4F1E-BCC6-E9C61BCAD390}" type="sibTrans" cxnId="{1D36F86C-D269-4287-A3D9-297CC1DA7509}">
      <dgm:prSet/>
      <dgm:spPr/>
      <dgm:t>
        <a:bodyPr/>
        <a:lstStyle/>
        <a:p>
          <a:endParaRPr lang="ru-RU"/>
        </a:p>
      </dgm:t>
    </dgm:pt>
    <dgm:pt modelId="{14E9EC0A-DDCC-4FD6-AA8C-97C14EDC38A9}">
      <dgm:prSet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rtl="0"/>
          <a:r>
            <a:rPr lang="ru-RU" sz="1700" dirty="0" smtClean="0"/>
            <a:t> </a:t>
          </a:r>
          <a:r>
            <a:rPr lang="ru-RU" sz="2400" b="1" i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Неблагополучный социальный статус</a:t>
          </a:r>
          <a:endParaRPr lang="ru-RU" sz="2400" b="1" i="1" dirty="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gm:t>
    </dgm:pt>
    <dgm:pt modelId="{FCEAC714-AD36-4C8D-B170-CA2232A8864B}" type="parTrans" cxnId="{B879F352-B882-4C0A-8C17-7B98130B30F9}">
      <dgm:prSet/>
      <dgm:spPr/>
      <dgm:t>
        <a:bodyPr/>
        <a:lstStyle/>
        <a:p>
          <a:endParaRPr lang="ru-RU"/>
        </a:p>
      </dgm:t>
    </dgm:pt>
    <dgm:pt modelId="{2723C741-F2EF-47BA-9635-BCF4E26FE8BB}" type="sibTrans" cxnId="{B879F352-B882-4C0A-8C17-7B98130B30F9}">
      <dgm:prSet/>
      <dgm:spPr/>
      <dgm:t>
        <a:bodyPr/>
        <a:lstStyle/>
        <a:p>
          <a:endParaRPr lang="ru-RU"/>
        </a:p>
      </dgm:t>
    </dgm:pt>
    <dgm:pt modelId="{07228902-09FB-4AE1-A08F-B7A77B49410E}">
      <dgm:prSet/>
      <dgm:spPr/>
      <dgm:t>
        <a:bodyPr/>
        <a:lstStyle/>
        <a:p>
          <a:pPr rtl="0"/>
          <a:endParaRPr lang="ru-RU" dirty="0"/>
        </a:p>
      </dgm:t>
    </dgm:pt>
    <dgm:pt modelId="{3BB90B0A-3EB9-4C93-87D7-092216EE26AF}" type="parTrans" cxnId="{54DDE1CB-281B-41F9-BE9E-D0A36AA74745}">
      <dgm:prSet/>
      <dgm:spPr/>
      <dgm:t>
        <a:bodyPr/>
        <a:lstStyle/>
        <a:p>
          <a:endParaRPr lang="ru-RU"/>
        </a:p>
      </dgm:t>
    </dgm:pt>
    <dgm:pt modelId="{FFF42BF4-D7E8-40DC-8F48-303D47CBB69A}" type="sibTrans" cxnId="{54DDE1CB-281B-41F9-BE9E-D0A36AA74745}">
      <dgm:prSet/>
      <dgm:spPr/>
      <dgm:t>
        <a:bodyPr/>
        <a:lstStyle/>
        <a:p>
          <a:endParaRPr lang="ru-RU"/>
        </a:p>
      </dgm:t>
    </dgm:pt>
    <dgm:pt modelId="{3333D9E2-8AE5-488F-AD7C-47E3B492D866}">
      <dgm:prSet/>
      <dgm:spPr/>
      <dgm:t>
        <a:bodyPr/>
        <a:lstStyle/>
        <a:p>
          <a:pPr rtl="0"/>
          <a:endParaRPr lang="ru-RU" dirty="0"/>
        </a:p>
      </dgm:t>
    </dgm:pt>
    <dgm:pt modelId="{F55BCDE7-B295-4B42-B4B2-AC959EE8DAF0}" type="parTrans" cxnId="{7DD9A6AB-8B27-47A5-87D1-D3C63E4F6E2F}">
      <dgm:prSet/>
      <dgm:spPr/>
      <dgm:t>
        <a:bodyPr/>
        <a:lstStyle/>
        <a:p>
          <a:endParaRPr lang="ru-RU"/>
        </a:p>
      </dgm:t>
    </dgm:pt>
    <dgm:pt modelId="{3F4A5E44-6AEA-448F-83C8-3A0C0DD1AB0A}" type="sibTrans" cxnId="{7DD9A6AB-8B27-47A5-87D1-D3C63E4F6E2F}">
      <dgm:prSet/>
      <dgm:spPr/>
      <dgm:t>
        <a:bodyPr/>
        <a:lstStyle/>
        <a:p>
          <a:endParaRPr lang="ru-RU"/>
        </a:p>
      </dgm:t>
    </dgm:pt>
    <dgm:pt modelId="{6B1588EE-B20F-48F0-95FC-5BC1AF97BB8E}">
      <dgm:prSet/>
      <dgm:spPr/>
      <dgm:t>
        <a:bodyPr/>
        <a:lstStyle/>
        <a:p>
          <a:pPr rtl="0"/>
          <a:endParaRPr lang="ru-RU" dirty="0"/>
        </a:p>
      </dgm:t>
    </dgm:pt>
    <dgm:pt modelId="{05F3B1EA-B63A-40E3-919A-84139E240C98}" type="parTrans" cxnId="{75A81B88-2C10-4B09-AD18-F1AE35A9D247}">
      <dgm:prSet/>
      <dgm:spPr/>
      <dgm:t>
        <a:bodyPr/>
        <a:lstStyle/>
        <a:p>
          <a:endParaRPr lang="ru-RU"/>
        </a:p>
      </dgm:t>
    </dgm:pt>
    <dgm:pt modelId="{BD268001-B64A-4B0A-8FB6-25DD0400B611}" type="sibTrans" cxnId="{75A81B88-2C10-4B09-AD18-F1AE35A9D247}">
      <dgm:prSet/>
      <dgm:spPr/>
      <dgm:t>
        <a:bodyPr/>
        <a:lstStyle/>
        <a:p>
          <a:endParaRPr lang="ru-RU"/>
        </a:p>
      </dgm:t>
    </dgm:pt>
    <dgm:pt modelId="{4A60910C-EC60-416E-AA98-9E8DBEBAED0D}">
      <dgm:prSet custT="1"/>
      <dgm:spPr/>
      <dgm:t>
        <a:bodyPr/>
        <a:lstStyle/>
        <a:p>
          <a:pPr rtl="0"/>
          <a:r>
            <a:rPr lang="ru-RU" sz="2800" dirty="0" smtClean="0"/>
            <a:t> </a:t>
          </a:r>
          <a:r>
            <a:rPr lang="ru-RU" sz="2400" b="1" i="1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Неуспешность</a:t>
          </a:r>
          <a:r>
            <a:rPr lang="ru-RU" sz="2400" b="1" i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</a:t>
          </a:r>
        </a:p>
        <a:p>
          <a:pPr rtl="0"/>
          <a:r>
            <a:rPr lang="ru-RU" sz="2400" b="1" i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в обучении</a:t>
          </a:r>
          <a:endParaRPr lang="ru-RU" sz="2400" b="1" i="1" dirty="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gm:t>
    </dgm:pt>
    <dgm:pt modelId="{36093164-3119-42B7-A562-ABD14DF0DBE9}" type="sibTrans" cxnId="{6DA3CCEA-980F-438C-8413-DD9B1350A3AD}">
      <dgm:prSet/>
      <dgm:spPr/>
      <dgm:t>
        <a:bodyPr/>
        <a:lstStyle/>
        <a:p>
          <a:endParaRPr lang="ru-RU"/>
        </a:p>
      </dgm:t>
    </dgm:pt>
    <dgm:pt modelId="{FCEDFA61-2137-4752-A4F3-3C86A70A6B23}" type="parTrans" cxnId="{6DA3CCEA-980F-438C-8413-DD9B1350A3AD}">
      <dgm:prSet/>
      <dgm:spPr/>
      <dgm:t>
        <a:bodyPr/>
        <a:lstStyle/>
        <a:p>
          <a:endParaRPr lang="ru-RU"/>
        </a:p>
      </dgm:t>
    </dgm:pt>
    <dgm:pt modelId="{86B63AC0-9471-4ED6-B5C4-941ADA2DF325}" type="pres">
      <dgm:prSet presAssocID="{7CE032CC-01A7-4BEB-B314-393760785FCD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0DB627B-8841-4FE4-943D-DDA616AC0A2F}" type="pres">
      <dgm:prSet presAssocID="{7CE032CC-01A7-4BEB-B314-393760785FCD}" presName="diamond" presStyleLbl="bgShp" presStyleIdx="0" presStyleCnt="1" custScaleX="150747" custLinFactNeighborX="-4490" custLinFactNeighborY="1493"/>
      <dgm:spPr/>
    </dgm:pt>
    <dgm:pt modelId="{F99B13F0-CD73-41BF-ADA2-2A40793B23A3}" type="pres">
      <dgm:prSet presAssocID="{7CE032CC-01A7-4BEB-B314-393760785FCD}" presName="quad1" presStyleLbl="node1" presStyleIdx="0" presStyleCnt="4" custScaleX="132599" custScaleY="100970" custLinFactNeighborX="-23652" custLinFactNeighborY="-654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C5169F-2893-4023-A8EC-CBA61E7770D3}" type="pres">
      <dgm:prSet presAssocID="{7CE032CC-01A7-4BEB-B314-393760785FCD}" presName="quad2" presStyleLbl="node1" presStyleIdx="1" presStyleCnt="4" custScaleX="138641" custLinFactNeighborX="20672" custLinFactNeighborY="-703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45A75A-0B85-44EC-8F5A-AD7286ADDE46}" type="pres">
      <dgm:prSet presAssocID="{7CE032CC-01A7-4BEB-B314-393760785FCD}" presName="quad3" presStyleLbl="node1" presStyleIdx="2" presStyleCnt="4" custScaleX="137671" custLinFactNeighborX="-21116" custLinFactNeighborY="-38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ADCB82-A2A5-4FAB-8BC2-F8DB7BA2A3C7}" type="pres">
      <dgm:prSet presAssocID="{7CE032CC-01A7-4BEB-B314-393760785FCD}" presName="quad4" presStyleLbl="node1" presStyleIdx="3" presStyleCnt="4" custScaleX="135857" custLinFactNeighborX="24255" custLinFactNeighborY="-38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D36F86C-D269-4287-A3D9-297CC1DA7509}" srcId="{7CE032CC-01A7-4BEB-B314-393760785FCD}" destId="{76D518F4-3FC0-4925-8896-7BBE4BD2CBEB}" srcOrd="1" destOrd="0" parTransId="{F823C37F-A8FE-49E5-8202-6D4046DCEF4D}" sibTransId="{2C2F8FBF-4273-4F1E-BCC6-E9C61BCAD390}"/>
    <dgm:cxn modelId="{D5E0996A-DE68-4105-9365-BEC3AB6B3655}" type="presOf" srcId="{A5FF11DA-5CFD-42EE-88BC-6BAE8CC5338F}" destId="{F99B13F0-CD73-41BF-ADA2-2A40793B23A3}" srcOrd="0" destOrd="0" presId="urn:microsoft.com/office/officeart/2005/8/layout/matrix3"/>
    <dgm:cxn modelId="{1019D17D-9D1C-4A31-9854-F120A2B84D81}" srcId="{7CE032CC-01A7-4BEB-B314-393760785FCD}" destId="{A5FF11DA-5CFD-42EE-88BC-6BAE8CC5338F}" srcOrd="0" destOrd="0" parTransId="{C55658DA-0F24-4E91-BFCB-93F4B1B0E859}" sibTransId="{D0BDA2F1-FD8E-4D8F-95DD-B04772D7160E}"/>
    <dgm:cxn modelId="{54DDE1CB-281B-41F9-BE9E-D0A36AA74745}" srcId="{7CE032CC-01A7-4BEB-B314-393760785FCD}" destId="{07228902-09FB-4AE1-A08F-B7A77B49410E}" srcOrd="4" destOrd="0" parTransId="{3BB90B0A-3EB9-4C93-87D7-092216EE26AF}" sibTransId="{FFF42BF4-D7E8-40DC-8F48-303D47CBB69A}"/>
    <dgm:cxn modelId="{344DE480-C8A6-4E5E-862D-C3D223AC904B}" type="presOf" srcId="{14E9EC0A-DDCC-4FD6-AA8C-97C14EDC38A9}" destId="{6345A75A-0B85-44EC-8F5A-AD7286ADDE46}" srcOrd="0" destOrd="0" presId="urn:microsoft.com/office/officeart/2005/8/layout/matrix3"/>
    <dgm:cxn modelId="{75A81B88-2C10-4B09-AD18-F1AE35A9D247}" srcId="{7CE032CC-01A7-4BEB-B314-393760785FCD}" destId="{6B1588EE-B20F-48F0-95FC-5BC1AF97BB8E}" srcOrd="6" destOrd="0" parTransId="{05F3B1EA-B63A-40E3-919A-84139E240C98}" sibTransId="{BD268001-B64A-4B0A-8FB6-25DD0400B611}"/>
    <dgm:cxn modelId="{6DA3CCEA-980F-438C-8413-DD9B1350A3AD}" srcId="{7CE032CC-01A7-4BEB-B314-393760785FCD}" destId="{4A60910C-EC60-416E-AA98-9E8DBEBAED0D}" srcOrd="3" destOrd="0" parTransId="{FCEDFA61-2137-4752-A4F3-3C86A70A6B23}" sibTransId="{36093164-3119-42B7-A562-ABD14DF0DBE9}"/>
    <dgm:cxn modelId="{75709305-69B9-4344-9C7E-537FA690EAC0}" type="presOf" srcId="{76D518F4-3FC0-4925-8896-7BBE4BD2CBEB}" destId="{21C5169F-2893-4023-A8EC-CBA61E7770D3}" srcOrd="0" destOrd="0" presId="urn:microsoft.com/office/officeart/2005/8/layout/matrix3"/>
    <dgm:cxn modelId="{A85856F6-945D-49CF-A18C-FF90E51AA61D}" type="presOf" srcId="{7CE032CC-01A7-4BEB-B314-393760785FCD}" destId="{86B63AC0-9471-4ED6-B5C4-941ADA2DF325}" srcOrd="0" destOrd="0" presId="urn:microsoft.com/office/officeart/2005/8/layout/matrix3"/>
    <dgm:cxn modelId="{B879F352-B882-4C0A-8C17-7B98130B30F9}" srcId="{7CE032CC-01A7-4BEB-B314-393760785FCD}" destId="{14E9EC0A-DDCC-4FD6-AA8C-97C14EDC38A9}" srcOrd="2" destOrd="0" parTransId="{FCEAC714-AD36-4C8D-B170-CA2232A8864B}" sibTransId="{2723C741-F2EF-47BA-9635-BCF4E26FE8BB}"/>
    <dgm:cxn modelId="{2A03ADC7-D68C-4B8A-B2ED-20245F079F3D}" type="presOf" srcId="{4A60910C-EC60-416E-AA98-9E8DBEBAED0D}" destId="{88ADCB82-A2A5-4FAB-8BC2-F8DB7BA2A3C7}" srcOrd="0" destOrd="0" presId="urn:microsoft.com/office/officeart/2005/8/layout/matrix3"/>
    <dgm:cxn modelId="{7DD9A6AB-8B27-47A5-87D1-D3C63E4F6E2F}" srcId="{7CE032CC-01A7-4BEB-B314-393760785FCD}" destId="{3333D9E2-8AE5-488F-AD7C-47E3B492D866}" srcOrd="5" destOrd="0" parTransId="{F55BCDE7-B295-4B42-B4B2-AC959EE8DAF0}" sibTransId="{3F4A5E44-6AEA-448F-83C8-3A0C0DD1AB0A}"/>
    <dgm:cxn modelId="{1DF09D7C-8145-4EB9-AEE5-A45AFA0C1634}" type="presParOf" srcId="{86B63AC0-9471-4ED6-B5C4-941ADA2DF325}" destId="{30DB627B-8841-4FE4-943D-DDA616AC0A2F}" srcOrd="0" destOrd="0" presId="urn:microsoft.com/office/officeart/2005/8/layout/matrix3"/>
    <dgm:cxn modelId="{35001302-890D-4C13-9C87-26429ABC6679}" type="presParOf" srcId="{86B63AC0-9471-4ED6-B5C4-941ADA2DF325}" destId="{F99B13F0-CD73-41BF-ADA2-2A40793B23A3}" srcOrd="1" destOrd="0" presId="urn:microsoft.com/office/officeart/2005/8/layout/matrix3"/>
    <dgm:cxn modelId="{10AE5CDC-C8D6-4FEE-8A69-62C52B168E59}" type="presParOf" srcId="{86B63AC0-9471-4ED6-B5C4-941ADA2DF325}" destId="{21C5169F-2893-4023-A8EC-CBA61E7770D3}" srcOrd="2" destOrd="0" presId="urn:microsoft.com/office/officeart/2005/8/layout/matrix3"/>
    <dgm:cxn modelId="{82593F11-68B5-466D-A040-5429F1EE3A1C}" type="presParOf" srcId="{86B63AC0-9471-4ED6-B5C4-941ADA2DF325}" destId="{6345A75A-0B85-44EC-8F5A-AD7286ADDE46}" srcOrd="3" destOrd="0" presId="urn:microsoft.com/office/officeart/2005/8/layout/matrix3"/>
    <dgm:cxn modelId="{1521677B-56B7-4C06-A8A2-A1EC4FE3EC09}" type="presParOf" srcId="{86B63AC0-9471-4ED6-B5C4-941ADA2DF325}" destId="{88ADCB82-A2A5-4FAB-8BC2-F8DB7BA2A3C7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0DB627B-8841-4FE4-943D-DDA616AC0A2F}">
      <dsp:nvSpPr>
        <dsp:cNvPr id="0" name=""/>
        <dsp:cNvSpPr/>
      </dsp:nvSpPr>
      <dsp:spPr>
        <a:xfrm>
          <a:off x="-307934" y="0"/>
          <a:ext cx="8032692" cy="5328591"/>
        </a:xfrm>
        <a:prstGeom prst="diamond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9B13F0-CD73-41BF-ADA2-2A40793B23A3}">
      <dsp:nvSpPr>
        <dsp:cNvPr id="0" name=""/>
        <dsp:cNvSpPr/>
      </dsp:nvSpPr>
      <dsp:spPr>
        <a:xfrm>
          <a:off x="720079" y="360039"/>
          <a:ext cx="2755607" cy="2098308"/>
        </a:xfrm>
        <a:prstGeom prst="round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Низкая мотивация</a:t>
          </a:r>
          <a:endParaRPr lang="ru-RU" sz="2400" b="1" i="1" kern="1200" dirty="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sp:txBody>
      <dsp:txXfrm>
        <a:off x="720079" y="360039"/>
        <a:ext cx="2755607" cy="2098308"/>
      </dsp:txXfrm>
    </dsp:sp>
    <dsp:sp modelId="{21C5169F-2893-4023-A8EC-CBA61E7770D3}">
      <dsp:nvSpPr>
        <dsp:cNvPr id="0" name=""/>
        <dsp:cNvSpPr/>
      </dsp:nvSpPr>
      <dsp:spPr>
        <a:xfrm>
          <a:off x="3816427" y="360039"/>
          <a:ext cx="2881169" cy="2078150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 </a:t>
          </a:r>
          <a:r>
            <a:rPr lang="ru-RU" sz="2400" b="1" i="1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Проблемы семейных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взаимо-отношений</a:t>
          </a:r>
          <a:r>
            <a:rPr lang="ru-RU" sz="2400" b="1" i="1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</a:t>
          </a:r>
          <a:endParaRPr lang="ru-RU" sz="2400" b="1" i="1" kern="1200" dirty="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sp:txBody>
      <dsp:txXfrm>
        <a:off x="3816427" y="360039"/>
        <a:ext cx="2881169" cy="2078150"/>
      </dsp:txXfrm>
    </dsp:sp>
    <dsp:sp modelId="{6345A75A-0B85-44EC-8F5A-AD7286ADDE46}">
      <dsp:nvSpPr>
        <dsp:cNvPr id="0" name=""/>
        <dsp:cNvSpPr/>
      </dsp:nvSpPr>
      <dsp:spPr>
        <a:xfrm>
          <a:off x="720079" y="2736307"/>
          <a:ext cx="2861011" cy="2078150"/>
        </a:xfrm>
        <a:prstGeom prst="round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 </a:t>
          </a:r>
          <a:r>
            <a:rPr lang="ru-RU" sz="2400" b="1" i="1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Неблагополучный социальный статус</a:t>
          </a:r>
          <a:endParaRPr lang="ru-RU" sz="2400" b="1" i="1" kern="1200" dirty="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sp:txBody>
      <dsp:txXfrm>
        <a:off x="720079" y="2736307"/>
        <a:ext cx="2861011" cy="2078150"/>
      </dsp:txXfrm>
    </dsp:sp>
    <dsp:sp modelId="{88ADCB82-A2A5-4FAB-8BC2-F8DB7BA2A3C7}">
      <dsp:nvSpPr>
        <dsp:cNvPr id="0" name=""/>
        <dsp:cNvSpPr/>
      </dsp:nvSpPr>
      <dsp:spPr>
        <a:xfrm>
          <a:off x="3919815" y="2736307"/>
          <a:ext cx="2823313" cy="2078150"/>
        </a:xfrm>
        <a:prstGeom prst="roundRect">
          <a:avLst/>
        </a:prstGeom>
        <a:solidFill>
          <a:schemeClr val="accent3">
            <a:hueOff val="-16826439"/>
            <a:satOff val="-8652"/>
            <a:lumOff val="-372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 </a:t>
          </a:r>
          <a:r>
            <a:rPr lang="ru-RU" sz="2400" b="1" i="1" kern="1200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Неуспешность</a:t>
          </a:r>
          <a:r>
            <a:rPr lang="ru-RU" sz="2400" b="1" i="1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</a:t>
          </a:r>
        </a:p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в обучении</a:t>
          </a:r>
          <a:endParaRPr lang="ru-RU" sz="2400" b="1" i="1" kern="1200" dirty="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sp:txBody>
      <dsp:txXfrm>
        <a:off x="3919815" y="2736307"/>
        <a:ext cx="2823313" cy="20781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E15306-B212-4643-97DA-A744EA781663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706A6B-6921-4B79-BEDD-C9C3010BF36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A37C99-CBDC-40DB-8383-F7DB2E37CEA9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3211A7-8D89-4289-A79B-1F1C3327A3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A37C99-CBDC-40DB-8383-F7DB2E37CEA9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3211A7-8D89-4289-A79B-1F1C3327A3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A37C99-CBDC-40DB-8383-F7DB2E37CEA9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3211A7-8D89-4289-A79B-1F1C3327A3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A37C99-CBDC-40DB-8383-F7DB2E37CEA9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3211A7-8D89-4289-A79B-1F1C3327A3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A37C99-CBDC-40DB-8383-F7DB2E37CEA9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3211A7-8D89-4289-A79B-1F1C3327A3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A37C99-CBDC-40DB-8383-F7DB2E37CEA9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3211A7-8D89-4289-A79B-1F1C3327A3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A37C99-CBDC-40DB-8383-F7DB2E37CEA9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3211A7-8D89-4289-A79B-1F1C3327A3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A37C99-CBDC-40DB-8383-F7DB2E37CEA9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3211A7-8D89-4289-A79B-1F1C3327A3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A37C99-CBDC-40DB-8383-F7DB2E37CEA9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3211A7-8D89-4289-A79B-1F1C3327A3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A37C99-CBDC-40DB-8383-F7DB2E37CEA9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3211A7-8D89-4289-A79B-1F1C3327A3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A37C99-CBDC-40DB-8383-F7DB2E37CEA9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3211A7-8D89-4289-A79B-1F1C3327A3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5A37C99-CBDC-40DB-8383-F7DB2E37CEA9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D3211A7-8D89-4289-A79B-1F1C3327A3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8064896" cy="3312368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latin typeface="Calibri" pitchFamily="34" charset="0"/>
                <a:cs typeface="Calibri" pitchFamily="34" charset="0"/>
              </a:rPr>
              <a:t>       </a:t>
            </a:r>
            <a:r>
              <a:rPr lang="ru-RU" sz="27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Детская практическая психология</a:t>
            </a:r>
            <a:r>
              <a:rPr lang="ru-RU" sz="27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7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7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7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7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7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7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7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0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Презентация на тему </a:t>
            </a:r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0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ru-RU" sz="44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«Работа с тревожными детьми»</a:t>
            </a:r>
            <a:endParaRPr lang="ru-RU" sz="44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4293096"/>
            <a:ext cx="7344816" cy="2081826"/>
          </a:xfrm>
        </p:spPr>
        <p:txBody>
          <a:bodyPr>
            <a:noAutofit/>
          </a:bodyPr>
          <a:lstStyle/>
          <a:p>
            <a:pPr algn="r"/>
            <a:r>
              <a:rPr lang="ru-RU" sz="1600" b="1" dirty="0" smtClean="0">
                <a:latin typeface="Calibri" pitchFamily="34" charset="0"/>
                <a:cs typeface="Calibri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algn="r"/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Выполнила 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Горулева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 Евгения  Николаевна 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             </a:t>
            </a:r>
          </a:p>
          <a:p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                           Педагогика и методика дошкольного образования                                                                                                                                                                          </a:t>
            </a:r>
          </a:p>
          <a:p>
            <a:r>
              <a:rPr lang="ru-RU" sz="1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                                                                                                               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Группа № 3</a:t>
            </a:r>
          </a:p>
          <a:p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                                            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Ярославль  2014г.</a:t>
            </a:r>
            <a:endParaRPr lang="ru-RU" sz="20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26" name="AutoShape 2" descr="C:\Users\%D0%90%D0%B8\Downloads\777_files\html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C:\Users\%D0%90%D0%B8\Downloads\777_files\html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Список используемой литературы:</a:t>
            </a:r>
            <a:endParaRPr lang="ru-RU" sz="3600" b="1" dirty="0">
              <a:solidFill>
                <a:schemeClr val="accent3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Детская практическая психология/Под ред. Т.И.Марцинковской.- М.,2001. 4.1.3 </a:t>
            </a:r>
          </a:p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Широкова Г.А.Справочник дошкольного психолога. -Ростов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н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/Д,2004.- 384с.</a:t>
            </a:r>
          </a:p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Смирнова Е.О. Детская психология. - СПб: Питер, 2009</a:t>
            </a:r>
          </a:p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Абрамова Г.С. Введение в практическую психологию. – Брест, 1993.</a:t>
            </a:r>
          </a:p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Хрестоматия по детской психологии / Под ред. Г.В.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Бурменской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. М., 1996.</a:t>
            </a:r>
          </a:p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Широкова Г.А. Справочник дошкольного психолога / Серия «Справочники». – Ростов-на-Дону: «Феникс», 2004. – 384 с.</a:t>
            </a:r>
          </a:p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Белкина В. Н. Психология раннего и дошкольного детства Учебное пособие. -Ярославль, 1998.</a:t>
            </a:r>
          </a:p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Каган, Виктор Ефимович. Преодоление : Неконтактный ребенок в семье / В. Ф. Каган. – СПб.: Фолиант, 1996. </a:t>
            </a:r>
          </a:p>
          <a:p>
            <a:pPr>
              <a:buNone/>
            </a:pPr>
            <a:endParaRPr lang="ru-RU" sz="2000" dirty="0" smtClean="0">
              <a:latin typeface="Calibri" pitchFamily="34" charset="0"/>
              <a:cs typeface="Calibri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484784"/>
            <a:ext cx="8280920" cy="2952328"/>
          </a:xfrm>
        </p:spPr>
        <p:txBody>
          <a:bodyPr/>
          <a:lstStyle/>
          <a:p>
            <a:r>
              <a:rPr lang="ru-RU" dirty="0" smtClean="0"/>
              <a:t>       </a:t>
            </a:r>
            <a:r>
              <a:rPr lang="ru-RU" sz="4800" b="1" dirty="0" smtClean="0">
                <a:latin typeface="Calibri" pitchFamily="34" charset="0"/>
                <a:cs typeface="Calibri" pitchFamily="34" charset="0"/>
              </a:rPr>
              <a:t>Благодарю за внимание!!!</a:t>
            </a:r>
            <a:endParaRPr lang="ru-RU" sz="4800" b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404664"/>
            <a:ext cx="7488832" cy="2448272"/>
          </a:xfrm>
        </p:spPr>
        <p:txBody>
          <a:bodyPr>
            <a:normAutofit fontScale="90000"/>
          </a:bodyPr>
          <a:lstStyle/>
          <a:p>
            <a:r>
              <a:rPr lang="ru-RU" sz="49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Тревожность </a:t>
            </a:r>
            <a:r>
              <a:rPr lang="ru-RU" sz="2700" b="1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-</a:t>
            </a:r>
            <a:r>
              <a:rPr lang="ru-RU" sz="49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700" b="1" i="1" dirty="0" smtClean="0">
                <a:latin typeface="Calibri" pitchFamily="34" charset="0"/>
                <a:cs typeface="Calibri" pitchFamily="34" charset="0"/>
              </a:rPr>
              <a:t>способность человека приходить в состояние повышенного беспокойства, испытывать чувства страха и тревоги. </a:t>
            </a:r>
            <a:br>
              <a:rPr lang="ru-RU" sz="2700" b="1" i="1" dirty="0" smtClean="0">
                <a:latin typeface="Calibri" pitchFamily="34" charset="0"/>
                <a:cs typeface="Calibri" pitchFamily="34" charset="0"/>
              </a:rPr>
            </a:br>
            <a:r>
              <a:rPr lang="ru-RU" sz="2700" b="1" i="1" dirty="0" smtClean="0">
                <a:latin typeface="Calibri" pitchFamily="34" charset="0"/>
                <a:cs typeface="Calibri" pitchFamily="34" charset="0"/>
              </a:rPr>
              <a:t>Часто она служит показателе</a:t>
            </a:r>
            <a:r>
              <a:rPr lang="ru-RU" sz="2700" b="1" i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м</a:t>
            </a:r>
            <a:r>
              <a:rPr lang="ru-RU" sz="2700" b="1" i="1" dirty="0" smtClean="0">
                <a:latin typeface="Calibri" pitchFamily="34" charset="0"/>
                <a:cs typeface="Calibri" pitchFamily="34" charset="0"/>
              </a:rPr>
              <a:t> психологического неблагополучия человека. </a:t>
            </a:r>
            <a:r>
              <a:rPr lang="ru-RU" sz="2700" b="1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ru-RU" sz="2700" b="1" dirty="0" smtClean="0">
                <a:latin typeface="Calibri" pitchFamily="34" charset="0"/>
                <a:cs typeface="Calibri" pitchFamily="34" charset="0"/>
              </a:rPr>
            </a:br>
            <a:endParaRPr lang="ru-RU" sz="27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547664" y="3140968"/>
            <a:ext cx="3456384" cy="2952328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spcBef>
                <a:spcPts val="0"/>
              </a:spcBef>
              <a:buNone/>
            </a:pPr>
            <a:r>
              <a:rPr lang="ru-RU" sz="2400" dirty="0" smtClean="0"/>
              <a:t>     </a:t>
            </a:r>
            <a:endParaRPr lang="ru-RU" sz="3000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04048" y="3789040"/>
            <a:ext cx="3528392" cy="252028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ru-RU" b="1" i="1" dirty="0" smtClean="0">
                <a:latin typeface="Calibri" pitchFamily="34" charset="0"/>
                <a:cs typeface="Calibri" pitchFamily="34" charset="0"/>
              </a:rPr>
              <a:t>    </a:t>
            </a:r>
          </a:p>
          <a:p>
            <a:pPr>
              <a:spcBef>
                <a:spcPts val="0"/>
              </a:spcBef>
              <a:buNone/>
            </a:pPr>
            <a:r>
              <a:rPr lang="ru-RU" b="1" i="1" dirty="0" smtClean="0">
                <a:latin typeface="Calibri" pitchFamily="34" charset="0"/>
                <a:cs typeface="Calibri" pitchFamily="34" charset="0"/>
              </a:rPr>
              <a:t>       </a:t>
            </a:r>
            <a:endParaRPr lang="ru-RU" sz="3000" dirty="0" smtClean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6" name="Picture 2" descr="C:\Users\Аи\Documents\девочк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636912"/>
            <a:ext cx="5225380" cy="38884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         Виды тревожности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87624" y="1524000"/>
            <a:ext cx="1368152" cy="466344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771800" y="1484784"/>
            <a:ext cx="6161888" cy="46634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i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   </a:t>
            </a:r>
            <a:r>
              <a:rPr lang="ru-RU" sz="3600" b="1" i="1" u="sng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Как качество личности                                           </a:t>
            </a:r>
          </a:p>
          <a:p>
            <a:pPr>
              <a:buNone/>
            </a:pPr>
            <a:r>
              <a:rPr lang="ru-RU" sz="2400" b="1" i="1" dirty="0" smtClean="0">
                <a:latin typeface="Calibri" pitchFamily="34" charset="0"/>
                <a:cs typeface="Calibri" pitchFamily="34" charset="0"/>
              </a:rPr>
              <a:t>    </a:t>
            </a:r>
            <a:r>
              <a:rPr lang="ru-RU" sz="2000" b="1" i="1" dirty="0" smtClean="0">
                <a:latin typeface="Calibri" pitchFamily="34" charset="0"/>
                <a:cs typeface="Calibri" pitchFamily="34" charset="0"/>
              </a:rPr>
              <a:t>Следствие стереотипов поведения,                                       перенимаемых от родителей</a:t>
            </a:r>
          </a:p>
          <a:p>
            <a:pPr>
              <a:buNone/>
            </a:pPr>
            <a:endParaRPr lang="ru-RU" sz="2400" b="1" i="1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ru-RU" sz="3600" b="1" i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    </a:t>
            </a:r>
            <a:r>
              <a:rPr lang="ru-RU" sz="3600" b="1" i="1" u="sng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Ситуативная</a:t>
            </a:r>
          </a:p>
          <a:p>
            <a:pPr>
              <a:buNone/>
            </a:pPr>
            <a:r>
              <a:rPr lang="ru-RU" sz="2400" b="1" i="1" dirty="0" smtClean="0">
                <a:latin typeface="Calibri" pitchFamily="34" charset="0"/>
                <a:cs typeface="Calibri" pitchFamily="34" charset="0"/>
              </a:rPr>
              <a:t>    </a:t>
            </a:r>
            <a:r>
              <a:rPr lang="ru-RU" sz="2000" b="1" i="1" dirty="0" smtClean="0">
                <a:latin typeface="Calibri" pitchFamily="34" charset="0"/>
                <a:cs typeface="Calibri" pitchFamily="34" charset="0"/>
              </a:rPr>
              <a:t>Обычно возникает как кратковременная                    реакция на какую-нибудь конкретную ситуацию, объективно угрожающую человеку</a:t>
            </a:r>
            <a:endParaRPr lang="ru-RU" sz="2000" b="1" i="1" u="sng" dirty="0" smtClean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ru-RU" sz="3600" b="1" i="1" u="sng" dirty="0" smtClean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ru-RU" sz="2400" b="1" i="1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ru-RU" sz="2400" b="1" i="1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ru-RU" sz="2400" b="1" i="1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ru-RU" sz="2400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1763688" y="1628800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1763688" y="3429000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94122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    Причины  тревожности</a:t>
            </a:r>
            <a:endParaRPr lang="ru-RU" sz="4800" b="1" dirty="0">
              <a:solidFill>
                <a:schemeClr val="accent3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03648" y="1268760"/>
          <a:ext cx="7416824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06613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Признаки тревожного ребенка</a:t>
            </a:r>
            <a:endParaRPr lang="ru-RU" sz="4000" b="1" dirty="0">
              <a:solidFill>
                <a:schemeClr val="accent3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1196752"/>
            <a:ext cx="7498080" cy="5328592"/>
          </a:xfrm>
        </p:spPr>
        <p:txBody>
          <a:bodyPr>
            <a:normAutofit fontScale="55000" lnSpcReduction="20000"/>
          </a:bodyPr>
          <a:lstStyle/>
          <a:p>
            <a:endParaRPr lang="ru-RU" b="1" i="1" dirty="0" smtClean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ru-RU" sz="36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     1. Не может долго работать, не уставая.</a:t>
            </a:r>
            <a:br>
              <a:rPr lang="ru-RU" sz="36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36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2. Ему трудно сосредоточиться на чем-то.</a:t>
            </a:r>
            <a:br>
              <a:rPr lang="ru-RU" sz="36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36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3. Любое задание вызывает излишнее беспокойство.</a:t>
            </a:r>
            <a:br>
              <a:rPr lang="ru-RU" sz="36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36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4. Во время выполнения заданий очень напряжен, скован.</a:t>
            </a:r>
            <a:br>
              <a:rPr lang="ru-RU" sz="36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36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5. Смущается чаще других.</a:t>
            </a:r>
            <a:br>
              <a:rPr lang="ru-RU" sz="36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36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6. Часто говорит о напряженных ситуациях.</a:t>
            </a:r>
            <a:br>
              <a:rPr lang="ru-RU" sz="36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36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7. Как правило, краснеет в незнакомой обстановке.</a:t>
            </a:r>
            <a:br>
              <a:rPr lang="ru-RU" sz="36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36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8. Жалуется, что ему снятся страшные сны.</a:t>
            </a:r>
            <a:br>
              <a:rPr lang="ru-RU" sz="36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36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9. Руки у него обычно холодные и влажные.</a:t>
            </a:r>
            <a:br>
              <a:rPr lang="ru-RU" sz="36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36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10. У него нередко бывает расстройство стула.</a:t>
            </a:r>
            <a:br>
              <a:rPr lang="ru-RU" sz="36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36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11. Сильно потеет, когда волнуется.</a:t>
            </a:r>
            <a:br>
              <a:rPr lang="ru-RU" sz="36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36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12. Не обладает хорошим аппетитом.</a:t>
            </a:r>
            <a:br>
              <a:rPr lang="ru-RU" sz="36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36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13. Спит беспокойно, засыпает с трудом.</a:t>
            </a:r>
            <a:br>
              <a:rPr lang="ru-RU" sz="36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36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14. Пуглив, многое вызывает у него страх.</a:t>
            </a:r>
            <a:br>
              <a:rPr lang="ru-RU" sz="36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36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15. Обычно беспокоен, легко расстраивается.</a:t>
            </a:r>
            <a:br>
              <a:rPr lang="ru-RU" sz="36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36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16. Часто не может сдержать слезы.</a:t>
            </a:r>
            <a:br>
              <a:rPr lang="ru-RU" sz="36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36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17. Плохо переносит ожидание.</a:t>
            </a:r>
            <a:br>
              <a:rPr lang="ru-RU" sz="36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36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18. Не любит браться за новое дело.</a:t>
            </a:r>
            <a:br>
              <a:rPr lang="ru-RU" sz="36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36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19. Не уверен в себе, в своих силах.</a:t>
            </a:r>
            <a:br>
              <a:rPr lang="ru-RU" sz="36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36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20. Боится сталкиваться с трудностями.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</a:t>
            </a:r>
            <a:r>
              <a:rPr lang="ru-RU" sz="48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4 вида </a:t>
            </a:r>
            <a:r>
              <a:rPr lang="ru-RU" sz="48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тревожных детей</a:t>
            </a:r>
            <a:endParaRPr lang="ru-RU" sz="48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u="sng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Невротики</a:t>
            </a:r>
            <a:r>
              <a:rPr lang="ru-RU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dirty="0" smtClean="0">
                <a:latin typeface="Calibri" pitchFamily="34" charset="0"/>
                <a:cs typeface="Calibri" pitchFamily="34" charset="0"/>
              </a:rPr>
              <a:t>-</a:t>
            </a:r>
            <a:r>
              <a:rPr lang="ru-RU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400" b="1" dirty="0" smtClean="0">
                <a:latin typeface="Calibri" pitchFamily="34" charset="0"/>
                <a:cs typeface="Calibri" pitchFamily="34" charset="0"/>
              </a:rPr>
              <a:t>дети с соматическими проявлениями (тики, заикания, </a:t>
            </a:r>
            <a:r>
              <a:rPr lang="ru-RU" sz="2400" b="1" dirty="0" err="1" smtClean="0">
                <a:latin typeface="Calibri" pitchFamily="34" charset="0"/>
                <a:cs typeface="Calibri" pitchFamily="34" charset="0"/>
              </a:rPr>
              <a:t>энурез</a:t>
            </a:r>
            <a:r>
              <a:rPr lang="ru-RU" sz="2400" b="1" dirty="0" smtClean="0">
                <a:latin typeface="Calibri" pitchFamily="34" charset="0"/>
                <a:cs typeface="Calibri" pitchFamily="34" charset="0"/>
              </a:rPr>
              <a:t> и т.д</a:t>
            </a:r>
            <a:r>
              <a:rPr lang="ru-RU" sz="2400" b="1" i="1" dirty="0" smtClean="0">
                <a:latin typeface="Calibri" pitchFamily="34" charset="0"/>
                <a:cs typeface="Calibri" pitchFamily="34" charset="0"/>
              </a:rPr>
              <a:t>.)</a:t>
            </a:r>
            <a:endParaRPr lang="ru-RU" sz="2400" b="1" i="1" u="sng" dirty="0" smtClean="0">
              <a:latin typeface="Calibri" pitchFamily="34" charset="0"/>
              <a:cs typeface="Calibri" pitchFamily="34" charset="0"/>
            </a:endParaRPr>
          </a:p>
          <a:p>
            <a:r>
              <a:rPr lang="ru-RU" b="1" u="sng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Расторможенные</a:t>
            </a:r>
            <a:r>
              <a:rPr lang="ru-RU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dirty="0" smtClean="0">
                <a:latin typeface="Calibri" pitchFamily="34" charset="0"/>
                <a:cs typeface="Calibri" pitchFamily="34" charset="0"/>
              </a:rPr>
              <a:t>- </a:t>
            </a:r>
            <a:r>
              <a:rPr lang="ru-RU" sz="2400" b="1" dirty="0" smtClean="0">
                <a:latin typeface="Calibri" pitchFamily="34" charset="0"/>
                <a:cs typeface="Calibri" pitchFamily="34" charset="0"/>
              </a:rPr>
              <a:t>очень активные, эмоциональные дети с глубоко спрятанными страхами</a:t>
            </a:r>
            <a:endParaRPr lang="ru-RU" sz="2400" b="1" u="sng" dirty="0" smtClean="0">
              <a:latin typeface="Calibri" pitchFamily="34" charset="0"/>
              <a:cs typeface="Calibri" pitchFamily="34" charset="0"/>
            </a:endParaRPr>
          </a:p>
          <a:p>
            <a:r>
              <a:rPr lang="ru-RU" b="1" u="sng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Застенчивые</a:t>
            </a:r>
            <a:r>
              <a:rPr lang="ru-RU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b="1" dirty="0" smtClean="0">
                <a:latin typeface="Calibri" pitchFamily="34" charset="0"/>
                <a:cs typeface="Calibri" pitchFamily="34" charset="0"/>
              </a:rPr>
              <a:t>-</a:t>
            </a:r>
            <a:r>
              <a:rPr lang="ru-RU" dirty="0" smtClean="0"/>
              <a:t> </a:t>
            </a:r>
            <a:r>
              <a:rPr lang="ru-RU" sz="2400" b="1" dirty="0" smtClean="0">
                <a:latin typeface="Calibri" pitchFamily="34" charset="0"/>
                <a:cs typeface="Calibri" pitchFamily="34" charset="0"/>
              </a:rPr>
              <a:t>обычно это тихие, обаятельные дети, но очень нерешительные, боязливые, иногда</a:t>
            </a:r>
          </a:p>
          <a:p>
            <a:pPr>
              <a:buNone/>
            </a:pPr>
            <a:r>
              <a:rPr lang="ru-RU" sz="2400" b="1" dirty="0" smtClean="0">
                <a:latin typeface="Calibri" pitchFamily="34" charset="0"/>
                <a:cs typeface="Calibri" pitchFamily="34" charset="0"/>
              </a:rPr>
              <a:t>    напряжённые, скованные</a:t>
            </a:r>
            <a:endParaRPr lang="ru-RU" sz="2400" b="1" u="sng" dirty="0" smtClean="0">
              <a:latin typeface="Calibri" pitchFamily="34" charset="0"/>
              <a:cs typeface="Calibri" pitchFamily="34" charset="0"/>
            </a:endParaRPr>
          </a:p>
          <a:p>
            <a:r>
              <a:rPr lang="ru-RU" b="1" u="sng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Замкнутые</a:t>
            </a:r>
            <a:r>
              <a:rPr lang="ru-RU" b="1" dirty="0" smtClean="0">
                <a:latin typeface="Calibri" pitchFamily="34" charset="0"/>
                <a:cs typeface="Calibri" pitchFamily="34" charset="0"/>
              </a:rPr>
              <a:t> - </a:t>
            </a:r>
            <a:r>
              <a:rPr lang="ru-RU" sz="2600" b="1" dirty="0" smtClean="0">
                <a:latin typeface="Calibri" pitchFamily="34" charset="0"/>
                <a:cs typeface="Calibri" pitchFamily="34" charset="0"/>
              </a:rPr>
              <a:t>мрачные, неприветливые дети, ведущие себя обособленно,  неконтактные, закрытые, необщительные, скрытные </a:t>
            </a:r>
            <a:endParaRPr lang="ru-RU" sz="2600" b="1" u="sng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22114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Calibri" pitchFamily="34" charset="0"/>
                <a:cs typeface="Calibri" pitchFamily="34" charset="0"/>
              </a:rPr>
              <a:t>   Помощь </a:t>
            </a:r>
            <a:r>
              <a:rPr lang="ru-RU" sz="3600" b="1" dirty="0" smtClean="0">
                <a:latin typeface="Calibri" pitchFamily="34" charset="0"/>
                <a:cs typeface="Calibri" pitchFamily="34" charset="0"/>
              </a:rPr>
              <a:t>ребенку в соответствии </a:t>
            </a:r>
            <a:br>
              <a:rPr lang="ru-RU" sz="3600" b="1" dirty="0" smtClean="0">
                <a:latin typeface="Calibri" pitchFamily="34" charset="0"/>
                <a:cs typeface="Calibri" pitchFamily="34" charset="0"/>
              </a:rPr>
            </a:br>
            <a:r>
              <a:rPr lang="ru-RU" sz="3600" b="1" dirty="0" smtClean="0">
                <a:latin typeface="Calibri" pitchFamily="34" charset="0"/>
                <a:cs typeface="Calibri" pitchFamily="34" charset="0"/>
              </a:rPr>
              <a:t>            с </a:t>
            </a:r>
            <a:r>
              <a:rPr lang="ru-RU" sz="3600" b="1" dirty="0" smtClean="0">
                <a:latin typeface="Calibri" pitchFamily="34" charset="0"/>
                <a:cs typeface="Calibri" pitchFamily="34" charset="0"/>
              </a:rPr>
              <a:t>типом тревожности</a:t>
            </a:r>
            <a:endParaRPr lang="ru-RU" sz="36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268760"/>
            <a:ext cx="7746064" cy="5400600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03648" y="1556792"/>
            <a:ext cx="1944216" cy="108012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Невротики</a:t>
            </a:r>
            <a:endParaRPr lang="ru-RU" sz="2000" b="1" i="1" dirty="0">
              <a:solidFill>
                <a:schemeClr val="accent3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3635896" y="1916832"/>
            <a:ext cx="648072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499992" y="1340768"/>
            <a:ext cx="4320480" cy="1224136"/>
          </a:xfrm>
          <a:prstGeom prst="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Рекомендуется рисовать страхи, лупить подушки, обниматься с мягкими игрушками,  родителям не заострять внимание на соматических проявлениях</a:t>
            </a:r>
            <a:endParaRPr lang="ru-RU" sz="1600" b="1" i="1" dirty="0">
              <a:solidFill>
                <a:schemeClr val="accent3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03648" y="2780928"/>
            <a:ext cx="2016224" cy="115212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Расторможенные</a:t>
            </a:r>
            <a:endParaRPr lang="ru-RU" sz="1600" b="1" i="1" dirty="0">
              <a:solidFill>
                <a:schemeClr val="accent3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3635896" y="3068960"/>
            <a:ext cx="720080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572000" y="2708920"/>
            <a:ext cx="4248472" cy="1224136"/>
          </a:xfrm>
          <a:prstGeom prst="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Н</a:t>
            </a:r>
            <a:r>
              <a:rPr lang="ru-RU" sz="1600" b="1" i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еобходимо </a:t>
            </a:r>
            <a:r>
              <a:rPr lang="ru-RU" sz="1600" b="1" i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доброжелательное отношение окружающих, создание у них ощущение успеха, помочь им поверить в собственные силы</a:t>
            </a:r>
            <a:endParaRPr lang="ru-RU" sz="1600" dirty="0">
              <a:solidFill>
                <a:schemeClr val="accent3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403648" y="4149080"/>
            <a:ext cx="2016224" cy="115212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Застенчивые</a:t>
            </a:r>
            <a:endParaRPr lang="ru-RU" sz="2000" b="1" i="1" dirty="0">
              <a:solidFill>
                <a:schemeClr val="accent3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Стрелка вправо 10"/>
          <p:cNvSpPr/>
          <p:nvPr/>
        </p:nvSpPr>
        <p:spPr>
          <a:xfrm>
            <a:off x="3635896" y="4437112"/>
            <a:ext cx="79208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572000" y="4077072"/>
            <a:ext cx="4248472" cy="1224136"/>
          </a:xfrm>
          <a:prstGeom prst="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 smtClean="0">
              <a:solidFill>
                <a:schemeClr val="accent3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ru-RU" sz="1400" b="1" i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Необходима  группа сверстников, подобранная по интересам. Взрослые должны  в случае затруднения спокойно предлагать выходы из ситуаций, больше хвалить, признавать за ребенком право на ошибку</a:t>
            </a:r>
            <a:r>
              <a:rPr lang="ru-RU" sz="1400" b="1" i="1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ru-RU" sz="1400" b="1" i="1" dirty="0" smtClean="0">
                <a:latin typeface="Calibri" pitchFamily="34" charset="0"/>
                <a:cs typeface="Calibri" pitchFamily="34" charset="0"/>
              </a:rPr>
            </a:br>
            <a:endParaRPr lang="ru-RU" sz="1400" b="1" i="1" dirty="0">
              <a:solidFill>
                <a:schemeClr val="accent3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403648" y="5445224"/>
            <a:ext cx="2016224" cy="115212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Замкнутые</a:t>
            </a:r>
            <a:endParaRPr lang="ru-RU" sz="2000" b="1" i="1" dirty="0">
              <a:solidFill>
                <a:schemeClr val="accent3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Стрелка вправо 13"/>
          <p:cNvSpPr/>
          <p:nvPr/>
        </p:nvSpPr>
        <p:spPr>
          <a:xfrm>
            <a:off x="3635896" y="5733256"/>
            <a:ext cx="79208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644008" y="5445224"/>
            <a:ext cx="4248472" cy="1152128"/>
          </a:xfrm>
          <a:prstGeom prst="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Важно найти для таких детей область, которая им интересна  и через обсуждение, беседы на эту тему налаживать общение</a:t>
            </a:r>
            <a:endParaRPr lang="ru-RU" sz="1600" b="1" i="1" dirty="0">
              <a:solidFill>
                <a:schemeClr val="accent3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  </a:t>
            </a:r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Как помочь ребенку справиться </a:t>
            </a:r>
            <a:br>
              <a:rPr lang="ru-RU" sz="40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  </a:t>
            </a:r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             </a:t>
            </a:r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с тревожностью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15616" y="1484784"/>
            <a:ext cx="4320480" cy="5112568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90000"/>
              </a:lnSpc>
              <a:defRPr/>
            </a:pPr>
            <a:endParaRPr lang="ru-RU" b="1" i="1" dirty="0" smtClean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ru-RU" sz="3800" b="1" i="1" dirty="0" smtClean="0">
                <a:latin typeface="Calibri" pitchFamily="34" charset="0"/>
                <a:cs typeface="Calibri" pitchFamily="34" charset="0"/>
              </a:rPr>
              <a:t>Повышение самооценки и уверенности в себе</a:t>
            </a:r>
          </a:p>
          <a:p>
            <a:pPr>
              <a:lnSpc>
                <a:spcPct val="90000"/>
              </a:lnSpc>
              <a:defRPr/>
            </a:pPr>
            <a:endParaRPr lang="ru-RU" sz="3800" b="1" i="1" dirty="0" smtClean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ru-RU" sz="3800" b="1" i="1" dirty="0" smtClean="0">
                <a:latin typeface="Calibri" pitchFamily="34" charset="0"/>
                <a:cs typeface="Calibri" pitchFamily="34" charset="0"/>
              </a:rPr>
              <a:t>Обучение ребенка конструктивным способам поведения в трудных ситуациях</a:t>
            </a:r>
          </a:p>
          <a:p>
            <a:pPr>
              <a:lnSpc>
                <a:spcPct val="90000"/>
              </a:lnSpc>
              <a:defRPr/>
            </a:pPr>
            <a:endParaRPr lang="ru-RU" sz="3800" b="1" i="1" dirty="0" smtClean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ru-RU" sz="3800" b="1" i="1" dirty="0" smtClean="0">
                <a:latin typeface="Calibri" pitchFamily="34" charset="0"/>
                <a:cs typeface="Calibri" pitchFamily="34" charset="0"/>
              </a:rPr>
              <a:t>Снятие мышечного напряжение</a:t>
            </a:r>
          </a:p>
          <a:p>
            <a:pPr>
              <a:lnSpc>
                <a:spcPct val="90000"/>
              </a:lnSpc>
              <a:defRPr/>
            </a:pPr>
            <a:endParaRPr lang="ru-RU" sz="3800" b="1" i="1" dirty="0" smtClean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ru-RU" sz="3800" b="1" i="1" dirty="0" smtClean="0">
                <a:latin typeface="Calibri" pitchFamily="34" charset="0"/>
                <a:cs typeface="Calibri" pitchFamily="34" charset="0"/>
              </a:rPr>
              <a:t>Устранение нарушений детско-родительских отношений</a:t>
            </a:r>
          </a:p>
          <a:p>
            <a:pPr>
              <a:lnSpc>
                <a:spcPct val="90000"/>
              </a:lnSpc>
              <a:defRPr/>
            </a:pPr>
            <a:endParaRPr lang="ru-RU" b="1" i="1" dirty="0" smtClean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90000"/>
              </a:lnSpc>
              <a:buNone/>
              <a:defRPr/>
            </a:pPr>
            <a:r>
              <a:rPr lang="ru-RU" b="1" i="1" dirty="0" smtClean="0">
                <a:latin typeface="Calibri" pitchFamily="34" charset="0"/>
                <a:cs typeface="Calibri" pitchFamily="34" charset="0"/>
              </a:rPr>
              <a:t> </a:t>
            </a:r>
          </a:p>
          <a:p>
            <a:endParaRPr lang="ru-RU" dirty="0"/>
          </a:p>
        </p:txBody>
      </p:sp>
      <p:pic>
        <p:nvPicPr>
          <p:cNvPr id="1027" name="Picture 3" descr="C:\Users\Аи\Documents\ммм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2492896"/>
            <a:ext cx="3096344" cy="29523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Советы  воспитателям и родителям по работе с тревожными детьми</a:t>
            </a:r>
            <a:endParaRPr lang="ru-RU" sz="36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628800"/>
            <a:ext cx="7498080" cy="5040560"/>
          </a:xfrm>
          <a:ln>
            <a:solidFill>
              <a:schemeClr val="bg1"/>
            </a:solidFill>
          </a:ln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defRPr/>
            </a:pPr>
            <a:r>
              <a:rPr lang="ru-RU" sz="2600" b="1" i="1" dirty="0" smtClean="0">
                <a:latin typeface="Calibri" pitchFamily="34" charset="0"/>
                <a:cs typeface="Calibri" pitchFamily="34" charset="0"/>
              </a:rPr>
              <a:t>Избегать состязаний и каких-либо видов работ, учитывающих скорость.</a:t>
            </a:r>
          </a:p>
          <a:p>
            <a:pPr>
              <a:lnSpc>
                <a:spcPct val="80000"/>
              </a:lnSpc>
              <a:defRPr/>
            </a:pPr>
            <a:r>
              <a:rPr lang="ru-RU" sz="2600" b="1" i="1" dirty="0" smtClean="0">
                <a:latin typeface="Calibri" pitchFamily="34" charset="0"/>
                <a:cs typeface="Calibri" pitchFamily="34" charset="0"/>
              </a:rPr>
              <a:t>Не сравнивать его с другими детьми.</a:t>
            </a:r>
          </a:p>
          <a:p>
            <a:pPr>
              <a:lnSpc>
                <a:spcPct val="80000"/>
              </a:lnSpc>
              <a:defRPr/>
            </a:pPr>
            <a:r>
              <a:rPr lang="ru-RU" sz="2600" b="1" i="1" dirty="0" smtClean="0">
                <a:latin typeface="Calibri" pitchFamily="34" charset="0"/>
                <a:cs typeface="Calibri" pitchFamily="34" charset="0"/>
              </a:rPr>
              <a:t>Чаще использовать телесный контакт и упражнения на релаксацию.</a:t>
            </a:r>
          </a:p>
          <a:p>
            <a:pPr>
              <a:lnSpc>
                <a:spcPct val="80000"/>
              </a:lnSpc>
              <a:defRPr/>
            </a:pPr>
            <a:r>
              <a:rPr lang="ru-RU" sz="2600" b="1" i="1" dirty="0" smtClean="0">
                <a:latin typeface="Calibri" pitchFamily="34" charset="0"/>
                <a:cs typeface="Calibri" pitchFamily="34" charset="0"/>
              </a:rPr>
              <a:t>Способствовать повышению самооценки и чаще хвалить его, но так чтобы он знал за что.</a:t>
            </a:r>
          </a:p>
          <a:p>
            <a:pPr>
              <a:lnSpc>
                <a:spcPct val="80000"/>
              </a:lnSpc>
              <a:defRPr/>
            </a:pPr>
            <a:r>
              <a:rPr lang="ru-RU" sz="2600" b="1" i="1" dirty="0" smtClean="0">
                <a:latin typeface="Calibri" pitchFamily="34" charset="0"/>
                <a:cs typeface="Calibri" pitchFamily="34" charset="0"/>
              </a:rPr>
              <a:t>Чаще обращайтесь к ребёнку по имени.</a:t>
            </a:r>
          </a:p>
          <a:p>
            <a:pPr>
              <a:lnSpc>
                <a:spcPct val="80000"/>
              </a:lnSpc>
              <a:defRPr/>
            </a:pPr>
            <a:r>
              <a:rPr lang="ru-RU" sz="2600" b="1" i="1" dirty="0" smtClean="0">
                <a:latin typeface="Calibri" pitchFamily="34" charset="0"/>
                <a:cs typeface="Calibri" pitchFamily="34" charset="0"/>
              </a:rPr>
              <a:t>Не предъявлять ребёнку завышенных требований.</a:t>
            </a:r>
          </a:p>
          <a:p>
            <a:pPr>
              <a:lnSpc>
                <a:spcPct val="80000"/>
              </a:lnSpc>
              <a:defRPr/>
            </a:pPr>
            <a:r>
              <a:rPr lang="ru-RU" sz="2600" b="1" i="1" dirty="0" smtClean="0">
                <a:latin typeface="Calibri" pitchFamily="34" charset="0"/>
                <a:cs typeface="Calibri" pitchFamily="34" charset="0"/>
              </a:rPr>
              <a:t>Стараться делать ребёнку как можно меньше замечаний.</a:t>
            </a:r>
          </a:p>
          <a:p>
            <a:pPr>
              <a:lnSpc>
                <a:spcPct val="80000"/>
              </a:lnSpc>
              <a:defRPr/>
            </a:pPr>
            <a:r>
              <a:rPr lang="ru-RU" sz="2600" b="1" i="1" dirty="0" smtClean="0">
                <a:latin typeface="Calibri" pitchFamily="34" charset="0"/>
                <a:cs typeface="Calibri" pitchFamily="34" charset="0"/>
              </a:rPr>
              <a:t>Использовать наказание лишь в 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ru-RU" sz="2600" b="1" i="1" dirty="0" smtClean="0">
                <a:latin typeface="Calibri" pitchFamily="34" charset="0"/>
                <a:cs typeface="Calibri" pitchFamily="34" charset="0"/>
              </a:rPr>
              <a:t>    крайних случаях</a:t>
            </a:r>
            <a:r>
              <a:rPr lang="ru-RU" sz="2600" i="1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1125</TotalTime>
  <Words>512</Words>
  <Application>Microsoft Office PowerPoint</Application>
  <PresentationFormat>Экран (4:3)</PresentationFormat>
  <Paragraphs>82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       Детская практическая психология           Презентация на тему      «Работа с тревожными детьми»</vt:lpstr>
      <vt:lpstr>Тревожность - способность человека приходить в состояние повышенного беспокойства, испытывать чувства страха и тревоги.  Часто она служит показателем психологического неблагополучия человека.  </vt:lpstr>
      <vt:lpstr>          Виды тревожности </vt:lpstr>
      <vt:lpstr>     Причины  тревожности</vt:lpstr>
      <vt:lpstr>Признаки тревожного ребенка</vt:lpstr>
      <vt:lpstr>   4 вида тревожных детей</vt:lpstr>
      <vt:lpstr>   Помощь ребенку в соответствии              с типом тревожности</vt:lpstr>
      <vt:lpstr>     Как помочь ребенку справиться                   с тревожностью</vt:lpstr>
      <vt:lpstr>Советы  воспитателям и родителям по работе с тревожными детьми</vt:lpstr>
      <vt:lpstr>Список используемой литературы:</vt:lpstr>
      <vt:lpstr>       Благодарю за внимание!!!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Детская психология  Презентация на тему  «Периодизация возрастного психического развития»</dc:title>
  <dc:creator>Аи</dc:creator>
  <cp:lastModifiedBy>Аи</cp:lastModifiedBy>
  <cp:revision>128</cp:revision>
  <dcterms:created xsi:type="dcterms:W3CDTF">2014-11-03T10:59:06Z</dcterms:created>
  <dcterms:modified xsi:type="dcterms:W3CDTF">2014-11-26T08:24:24Z</dcterms:modified>
</cp:coreProperties>
</file>