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5" r:id="rId3"/>
    <p:sldId id="267" r:id="rId4"/>
    <p:sldId id="268" r:id="rId5"/>
    <p:sldId id="270" r:id="rId6"/>
    <p:sldId id="269" r:id="rId7"/>
    <p:sldId id="271" r:id="rId8"/>
    <p:sldId id="266" r:id="rId9"/>
    <p:sldId id="274" r:id="rId10"/>
    <p:sldId id="273" r:id="rId11"/>
    <p:sldId id="275" r:id="rId12"/>
    <p:sldId id="276" r:id="rId13"/>
    <p:sldId id="277" r:id="rId14"/>
    <p:sldId id="278" r:id="rId15"/>
    <p:sldId id="280" r:id="rId16"/>
    <p:sldId id="279" r:id="rId17"/>
    <p:sldId id="295" r:id="rId18"/>
    <p:sldId id="281" r:id="rId19"/>
    <p:sldId id="282" r:id="rId20"/>
    <p:sldId id="283" r:id="rId21"/>
    <p:sldId id="284" r:id="rId22"/>
    <p:sldId id="285" r:id="rId23"/>
    <p:sldId id="286" r:id="rId24"/>
    <p:sldId id="287" r:id="rId25"/>
    <p:sldId id="288" r:id="rId26"/>
    <p:sldId id="290" r:id="rId27"/>
    <p:sldId id="291" r:id="rId28"/>
    <p:sldId id="289" r:id="rId29"/>
    <p:sldId id="302" r:id="rId30"/>
    <p:sldId id="292" r:id="rId31"/>
    <p:sldId id="294" r:id="rId32"/>
    <p:sldId id="293" r:id="rId33"/>
    <p:sldId id="296" r:id="rId34"/>
    <p:sldId id="299" r:id="rId35"/>
    <p:sldId id="300" r:id="rId36"/>
    <p:sldId id="301" r:id="rId37"/>
    <p:sldId id="307" r:id="rId38"/>
    <p:sldId id="303" r:id="rId39"/>
    <p:sldId id="304" r:id="rId40"/>
    <p:sldId id="308" r:id="rId41"/>
    <p:sldId id="309" r:id="rId42"/>
    <p:sldId id="305" r:id="rId43"/>
    <p:sldId id="297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37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665" autoAdjust="0"/>
    <p:restoredTop sz="96433" autoAdjust="0"/>
  </p:normalViewPr>
  <p:slideViewPr>
    <p:cSldViewPr snapToGrid="0">
      <p:cViewPr>
        <p:scale>
          <a:sx n="100" d="100"/>
          <a:sy n="100" d="100"/>
        </p:scale>
        <p:origin x="-1344" y="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389A218-1BD9-44B7-AD25-60C2204205A7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9389A218-1BD9-44B7-AD25-60C2204205A7}" type="datetimeFigureOut">
              <a:rPr lang="ru-RU" smtClean="0"/>
              <a:pPr/>
              <a:t>21.02.2017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797631" y="251787"/>
            <a:ext cx="61613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004376"/>
                </a:solidFill>
              </a:rPr>
              <a:t>Ознакомление дошкольников, имеющих недостатки зрения, с геометрическими фигурами, и их использование в различных видах </a:t>
            </a:r>
          </a:p>
          <a:p>
            <a:pPr algn="ctr"/>
            <a:r>
              <a:rPr lang="ru-RU" sz="3600" b="1" dirty="0" err="1" smtClean="0">
                <a:solidFill>
                  <a:srgbClr val="004376"/>
                </a:solidFill>
              </a:rPr>
              <a:t>перцептивной</a:t>
            </a:r>
            <a:r>
              <a:rPr lang="ru-RU" sz="3600" b="1" dirty="0" smtClean="0">
                <a:solidFill>
                  <a:srgbClr val="004376"/>
                </a:solidFill>
              </a:rPr>
              <a:t> </a:t>
            </a:r>
          </a:p>
          <a:p>
            <a:pPr algn="ctr"/>
            <a:r>
              <a:rPr lang="ru-RU" sz="3600" b="1" dirty="0" smtClean="0">
                <a:solidFill>
                  <a:srgbClr val="004376"/>
                </a:solidFill>
              </a:rPr>
              <a:t>деятельности</a:t>
            </a:r>
            <a:endParaRPr lang="ru-RU" sz="3600" dirty="0">
              <a:solidFill>
                <a:srgbClr val="004376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4496" y="678496"/>
            <a:ext cx="8706806" cy="107721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3200" b="1" dirty="0" smtClean="0"/>
              <a:t>Использование плоских геометрических фигур </a:t>
            </a:r>
          </a:p>
          <a:p>
            <a:pPr algn="ctr"/>
            <a:r>
              <a:rPr lang="ru-RU" sz="3200" b="1" dirty="0" smtClean="0"/>
              <a:t>для развития бинокулярного зрения</a:t>
            </a:r>
            <a:endParaRPr lang="ru-RU" sz="2400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547336" y="1698174"/>
            <a:ext cx="828097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2400" i="1" dirty="0" smtClean="0"/>
              <a:t>Дидактические игры</a:t>
            </a:r>
            <a:endParaRPr lang="ru-RU" sz="3200" i="1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Перекрась фигуры по образцу;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Точно совмести фигуры;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Вкладыши;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Собери фигуру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15686" y="470175"/>
            <a:ext cx="8501742" cy="1384995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2800" b="1" dirty="0" smtClean="0"/>
              <a:t>Использование геометрических фигур с целью формирования пространственных представлений и </a:t>
            </a:r>
            <a:r>
              <a:rPr lang="ru-RU" sz="2800" b="1" dirty="0" smtClean="0"/>
              <a:t>овладением </a:t>
            </a:r>
            <a:r>
              <a:rPr lang="ru-RU" sz="2800" b="1" dirty="0" smtClean="0"/>
              <a:t>пространственных терминов</a:t>
            </a:r>
            <a:endParaRPr lang="ru-RU" sz="2000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51392" y="1897050"/>
            <a:ext cx="8280979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i="1" dirty="0" smtClean="0"/>
              <a:t>Дидактические игры</a:t>
            </a:r>
          </a:p>
          <a:p>
            <a:pPr marL="457200" indent="-457200"/>
            <a:endParaRPr lang="ru-RU" sz="2000" i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Слушай внимательно и делай правильно;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Разложи фигуры по образцу и расскажи где они находятся;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Как стоят фигуры </a:t>
            </a:r>
            <a:r>
              <a:rPr lang="ru-RU" sz="2000" dirty="0" smtClean="0">
                <a:cs typeface="Times New Roman" panose="02020603050405020304" pitchFamily="18" charset="0"/>
              </a:rPr>
              <a:t>(в вертикальной </a:t>
            </a:r>
            <a:r>
              <a:rPr lang="ru-RU" sz="2000" dirty="0" smtClean="0">
                <a:cs typeface="Times New Roman" panose="02020603050405020304" pitchFamily="18" charset="0"/>
              </a:rPr>
              <a:t>или горизонтальной плоскости);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Что изменилось в расположении фигур;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Графические диктанты;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Пройди так, как подсказывают фигуры </a:t>
            </a:r>
            <a:r>
              <a:rPr lang="ru-RU" sz="2000" dirty="0" smtClean="0">
                <a:cs typeface="Times New Roman" panose="02020603050405020304" pitchFamily="18" charset="0"/>
              </a:rPr>
              <a:t>( учить </a:t>
            </a:r>
            <a:r>
              <a:rPr lang="ru-RU" sz="2000" dirty="0" smtClean="0">
                <a:cs typeface="Times New Roman" panose="02020603050405020304" pitchFamily="18" charset="0"/>
              </a:rPr>
              <a:t>ориентироваться по </a:t>
            </a:r>
            <a:r>
              <a:rPr lang="ru-RU" sz="2000" dirty="0" smtClean="0">
                <a:cs typeface="Times New Roman" panose="02020603050405020304" pitchFamily="18" charset="0"/>
              </a:rPr>
              <a:t>плану </a:t>
            </a:r>
            <a:r>
              <a:rPr lang="ru-RU" sz="2000" dirty="0" smtClean="0">
                <a:cs typeface="Times New Roman" panose="02020603050405020304" pitchFamily="18" charset="0"/>
              </a:rPr>
              <a:t>- схеме)</a:t>
            </a: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6641" y="392878"/>
            <a:ext cx="9047798" cy="206210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3200" b="1" dirty="0" smtClean="0"/>
              <a:t>Использование геометрических фигур </a:t>
            </a:r>
          </a:p>
          <a:p>
            <a:pPr algn="ctr"/>
            <a:r>
              <a:rPr lang="ru-RU" sz="3200" b="1" dirty="0" smtClean="0"/>
              <a:t>для обучения ритмической последовательности, </a:t>
            </a:r>
          </a:p>
          <a:p>
            <a:pPr algn="ctr"/>
            <a:r>
              <a:rPr lang="ru-RU" sz="3200" b="1" dirty="0" smtClean="0"/>
              <a:t>в частности при формировании </a:t>
            </a:r>
          </a:p>
          <a:p>
            <a:pPr algn="ctr"/>
            <a:r>
              <a:rPr lang="ru-RU" sz="3200" b="1" dirty="0" smtClean="0"/>
              <a:t>первоначальных представлений о времени</a:t>
            </a:r>
            <a:endParaRPr lang="ru-RU" sz="2400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525565" y="3124203"/>
            <a:ext cx="8280979" cy="252376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«Бусы»;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«</a:t>
            </a:r>
            <a:r>
              <a:rPr lang="ru-RU" sz="2200" dirty="0" smtClean="0">
                <a:cs typeface="Times New Roman" panose="02020603050405020304" pitchFamily="18" charset="0"/>
              </a:rPr>
              <a:t>Продолжи ряд» (чередование фигур белого и черного цвета – день и ночь);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2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200" dirty="0" smtClean="0">
              <a:cs typeface="Times New Roman" panose="02020603050405020304" pitchFamily="18" charset="0"/>
            </a:endParaRPr>
          </a:p>
          <a:p>
            <a:pPr marL="457200" indent="-457200"/>
            <a:endParaRPr lang="ru-RU" sz="22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200" dirty="0" smtClean="0">
                <a:cs typeface="Times New Roman" panose="02020603050405020304" pitchFamily="18" charset="0"/>
              </a:rPr>
              <a:t>«Неделька» (чередование семи фигур);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200" dirty="0" smtClean="0">
                <a:cs typeface="Times New Roman" panose="02020603050405020304" pitchFamily="18" charset="0"/>
              </a:rPr>
              <a:t>«Времена года» (чередование белого, </a:t>
            </a:r>
            <a:r>
              <a:rPr lang="ru-RU" sz="2200" dirty="0" err="1" smtClean="0">
                <a:cs typeface="Times New Roman" panose="02020603050405020304" pitchFamily="18" charset="0"/>
              </a:rPr>
              <a:t>голубого</a:t>
            </a:r>
            <a:r>
              <a:rPr lang="ru-RU" sz="2200" dirty="0" smtClean="0">
                <a:cs typeface="Times New Roman" panose="02020603050405020304" pitchFamily="18" charset="0"/>
              </a:rPr>
              <a:t>, зеленого и желтого цветов фигур разной формы)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00994" y="2460562"/>
            <a:ext cx="78463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2800" i="1" dirty="0" smtClean="0"/>
              <a:t>Дидактические игры и упражнения</a:t>
            </a:r>
            <a:endParaRPr lang="ru-RU" sz="3600" i="1" dirty="0" smtClean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42337" y="639100"/>
            <a:ext cx="7771102" cy="1569660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3200" b="1" dirty="0" smtClean="0"/>
              <a:t>Использование и закрепление сенсорных </a:t>
            </a:r>
          </a:p>
          <a:p>
            <a:pPr algn="ctr"/>
            <a:r>
              <a:rPr lang="ru-RU" sz="3200" b="1" dirty="0" smtClean="0"/>
              <a:t>эталонов формы, величины и цветов </a:t>
            </a:r>
          </a:p>
          <a:p>
            <a:pPr algn="ctr"/>
            <a:r>
              <a:rPr lang="ru-RU" sz="3200" b="1" dirty="0" smtClean="0"/>
              <a:t>в </a:t>
            </a:r>
            <a:r>
              <a:rPr lang="ru-RU" sz="3200" b="1" dirty="0" err="1" smtClean="0"/>
              <a:t>изодеятельности</a:t>
            </a:r>
            <a:endParaRPr lang="ru-RU" sz="2400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82022" y="2321591"/>
            <a:ext cx="8280979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i="1" dirty="0" smtClean="0"/>
              <a:t>Дидактические игры</a:t>
            </a:r>
            <a:endParaRPr lang="ru-RU" sz="3200" i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Укрась платок геометрическими фигурами (по образцу);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Нарисуй на елке геометрические фигуры;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Составь узор на геометрической фигуре;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Нарисуй бусы из геометрических фигур;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Нарисуй предмет или животное из геометрических фигур 		(по образцу, по памяти);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67525" y="223429"/>
            <a:ext cx="7809125" cy="2246769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2800" b="1" dirty="0" smtClean="0"/>
              <a:t>Учить выделять и называть форму </a:t>
            </a:r>
          </a:p>
          <a:p>
            <a:pPr algn="ctr"/>
            <a:r>
              <a:rPr lang="ru-RU" sz="2800" b="1" dirty="0" smtClean="0"/>
              <a:t>окружающих предметов или объектов </a:t>
            </a:r>
          </a:p>
          <a:p>
            <a:pPr algn="ctr"/>
            <a:r>
              <a:rPr lang="ru-RU" sz="2800" b="1" dirty="0" smtClean="0"/>
              <a:t>природы и их частей в лепке и конструировании</a:t>
            </a:r>
          </a:p>
          <a:p>
            <a:pPr algn="ctr"/>
            <a:r>
              <a:rPr lang="ru-RU" sz="2800" b="1" dirty="0" smtClean="0"/>
              <a:t>в соответствии с возрастом ребенка </a:t>
            </a:r>
          </a:p>
          <a:p>
            <a:pPr algn="ctr"/>
            <a:r>
              <a:rPr lang="ru-RU" sz="2800" b="1" dirty="0" smtClean="0"/>
              <a:t>и дидактической темой </a:t>
            </a:r>
            <a:endParaRPr lang="ru-RU" sz="2800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71005" y="2941504"/>
            <a:ext cx="8280979" cy="3139321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200" dirty="0" smtClean="0">
                <a:cs typeface="Times New Roman" panose="02020603050405020304" pitchFamily="18" charset="0"/>
              </a:rPr>
              <a:t>Преврати объемные фигуры из пластилина в овощи, фрукты, ягоды (конус – </a:t>
            </a:r>
            <a:r>
              <a:rPr lang="ru-RU" sz="2200" dirty="0" err="1" smtClean="0">
                <a:cs typeface="Times New Roman" panose="02020603050405020304" pitchFamily="18" charset="0"/>
              </a:rPr>
              <a:t>марковка</a:t>
            </a:r>
            <a:r>
              <a:rPr lang="ru-RU" sz="2200" dirty="0" smtClean="0">
                <a:cs typeface="Times New Roman" panose="02020603050405020304" pitchFamily="18" charset="0"/>
              </a:rPr>
              <a:t>, шарики - вишня);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2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2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2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2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2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200" dirty="0" smtClean="0">
                <a:cs typeface="Times New Roman" panose="02020603050405020304" pitchFamily="18" charset="0"/>
              </a:rPr>
              <a:t>Собери </a:t>
            </a:r>
            <a:r>
              <a:rPr lang="ru-RU" sz="2200" dirty="0" smtClean="0">
                <a:cs typeface="Times New Roman" panose="02020603050405020304" pitchFamily="18" charset="0"/>
              </a:rPr>
              <a:t>из объемных фигур из пластилина изображение животного (кошка);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200" dirty="0" smtClean="0">
                <a:cs typeface="Times New Roman" panose="02020603050405020304" pitchFamily="18" charset="0"/>
              </a:rPr>
              <a:t>Конструирование различных построек с помощью чертежей и схем;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200" dirty="0" smtClean="0">
                <a:cs typeface="Times New Roman" panose="02020603050405020304" pitchFamily="18" charset="0"/>
              </a:rPr>
              <a:t>«Собери из фигур транспорт»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96054" y="2451119"/>
            <a:ext cx="82632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2400" i="1" dirty="0" smtClean="0"/>
              <a:t>Дидактические игры</a:t>
            </a:r>
            <a:endParaRPr lang="ru-RU" sz="3200" i="1" dirty="0" smtClean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2054" name="Picture 6" descr="C:\Users\Надюшка\Desktop\фигуры\IMG_20160212_101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5197" y="654933"/>
            <a:ext cx="4131204" cy="55082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Надюшка\Desktop\фигуры\Фото186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62668" y="2212713"/>
            <a:ext cx="5674429" cy="4255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3074" name="Picture 2" descr="C:\Users\Надюшка\Desktop\фигуры\IMG_20151216_0953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6934" y="581378"/>
            <a:ext cx="4097866" cy="5463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4098" name="Picture 2" descr="C:\Users\Надюшка\Desktop\фигуры\IMG_20141226_1637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7463" y="395109"/>
            <a:ext cx="4402138" cy="58695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5122" name="Picture 2" descr="C:\Users\Надюшка\Desktop\фигуры\DSC097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9868" y="203202"/>
            <a:ext cx="4673599" cy="62307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39250" y="546775"/>
            <a:ext cx="8139408" cy="175432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3600" b="1" dirty="0" smtClean="0"/>
              <a:t>Использование геометрических фигур </a:t>
            </a:r>
          </a:p>
          <a:p>
            <a:pPr algn="ctr"/>
            <a:r>
              <a:rPr lang="ru-RU" sz="3600" b="1" dirty="0" smtClean="0"/>
              <a:t>как игровой материал </a:t>
            </a:r>
          </a:p>
          <a:p>
            <a:pPr algn="ctr"/>
            <a:r>
              <a:rPr lang="ru-RU" sz="3600" b="1" dirty="0" smtClean="0"/>
              <a:t>(предметы - заместители)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5564" y="2245396"/>
            <a:ext cx="828097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Круг – тарелка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Прямоугольник – кусочек хлеба</a:t>
            </a: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6146" name="Picture 2" descr="C:\Users\Надюшка\Desktop\фигуры\DSC07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7588" y="53676"/>
            <a:ext cx="4875212" cy="64995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Надюшка\Desktop\фигуры\DSC006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9521" y="2132080"/>
            <a:ext cx="5984346" cy="44888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7170" name="Picture 2" descr="C:\Users\Надюшка\Desktop\фигуры\DSC021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9950" y="0"/>
            <a:ext cx="4988983" cy="66511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8194" name="Picture 2" descr="C:\Users\Надюшка\Desktop\фигуры\IMG_20151216_0953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734" y="406400"/>
            <a:ext cx="4445000" cy="5926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9218" name="Picture 2" descr="C:\Users\Надюшка\Desktop\фигуры\DSC0221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8755" y="129119"/>
            <a:ext cx="4755190" cy="63394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Надюшка\Desktop\фигуры\DSC0091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8329" y="2284016"/>
            <a:ext cx="5398028" cy="40490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Надюшка\Desktop\фигуры\IMG_20151027_15552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92261" y="2200807"/>
            <a:ext cx="5858405" cy="43938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3" name="Picture 3" descr="C:\Users\Надюшка\Desktop\фигуры\IMG_20151022_1543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48267" y="304803"/>
            <a:ext cx="4445000" cy="59266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Надюшка\Desktop\фигуры\DSC0099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5600" y="2233561"/>
            <a:ext cx="5588000" cy="41915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15362" name="Picture 2" descr="C:\Users\Надюшка\Desktop\фигуры\IMG_20141119_1709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8130" y="186968"/>
            <a:ext cx="4673071" cy="62307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561021" y="553898"/>
            <a:ext cx="8139408" cy="163121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r>
              <a:rPr lang="ru-RU" sz="3600" b="1" dirty="0" smtClean="0"/>
              <a:t>Использование геометрических фигур </a:t>
            </a:r>
          </a:p>
          <a:p>
            <a:pPr algn="ctr"/>
            <a:r>
              <a:rPr lang="ru-RU" sz="3600" b="1" dirty="0" smtClean="0"/>
              <a:t>как счетный материал</a:t>
            </a:r>
          </a:p>
          <a:p>
            <a:endParaRPr lang="ru-RU" sz="2800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92907" y="1897053"/>
            <a:ext cx="828097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2400" i="1" dirty="0" smtClean="0"/>
              <a:t>Дидактические игры</a:t>
            </a:r>
            <a:endParaRPr lang="ru-RU" sz="3200" i="1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Один – много;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Выбери одинаковые фигуры и сосчитай их;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Посчитай по клеточкам длину и ширину фигуры</a:t>
            </a: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13314" name="Picture 2" descr="C:\Users\Надюшка\Desktop\фигуры\IMG_20160210_10114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601" y="412044"/>
            <a:ext cx="4246034" cy="56613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Надюшка\Desktop\фигуры\DSC077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98137" y="2321984"/>
            <a:ext cx="5181600" cy="38866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3" name="Picture 2" descr="C:\Users\Надюшка\Desktop\фигуры\DSC066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57860" y="440271"/>
            <a:ext cx="4242297" cy="56557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16386" name="Picture 2" descr="C:\Users\Надюшка\Desktop\фигуры\IMG_20141230_0830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5472" y="196846"/>
            <a:ext cx="4741863" cy="6322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17410" name="Picture 2" descr="C:\Users\Надюшка\Desktop\фигуры\IMG_20151022_1715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1995" y="304799"/>
            <a:ext cx="4520671" cy="60275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18434" name="Picture 2" descr="C:\Users\Надюшка\Desktop\фигуры\IMG_20161116_1041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734" y="135468"/>
            <a:ext cx="4673600" cy="62314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3" name="Picture 3" descr="C:\Users\Надюшка\Desktop\фигуры\IMG_20151019_1059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6405" y="383645"/>
            <a:ext cx="4437063" cy="5916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Надюшка\Desktop\фигуры\DSC0013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71123" y="2216569"/>
            <a:ext cx="5611812" cy="42094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21506" name="Picture 2" descr="C:\Users\Надюшка\Desktop\фигуры\IMG_20141118_1049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3204" y="203202"/>
            <a:ext cx="4546203" cy="606160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3" name="Picture 3" descr="C:\Users\Надюшка\Desktop\фигуры\IMG_20151022_1715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6403" y="372537"/>
            <a:ext cx="4437063" cy="59160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7716" y="560277"/>
            <a:ext cx="8752114" cy="166199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3400" b="1" dirty="0" smtClean="0"/>
              <a:t>Использование геометрических фигур </a:t>
            </a:r>
          </a:p>
          <a:p>
            <a:pPr algn="ctr"/>
            <a:r>
              <a:rPr lang="ru-RU" sz="3400" b="1" dirty="0" smtClean="0"/>
              <a:t>для развития зрительного внимания, </a:t>
            </a:r>
          </a:p>
          <a:p>
            <a:pPr algn="ctr"/>
            <a:r>
              <a:rPr lang="ru-RU" sz="3400" b="1" dirty="0" smtClean="0"/>
              <a:t>памяти и зрительно-моторной координации </a:t>
            </a:r>
            <a:endParaRPr lang="ru-RU" sz="3400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81000" y="2645228"/>
            <a:ext cx="8469086" cy="3046988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Вкладыши;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Подбери окошечки нужной формы к домику;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Какой фигуры не хватает;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Помоги треугольнику добраться до дома;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Что изменилось?;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Фигурная таблица (в круге – точка, в квадрате - линия);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Нарисуй узор по памяти из геометрических фигур.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00743" y="2199306"/>
            <a:ext cx="772885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/>
              <a:t>Дидактические игры</a:t>
            </a:r>
            <a:endParaRPr lang="ru-RU" sz="2400" dirty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5" name="Picture 3" descr="C:\Users\Надюшка\Desktop\фигуры\IMG_20151027_1609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7071" y="270936"/>
            <a:ext cx="4559300" cy="607906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Надюшка\Desktop\фигуры\IMG_20141106_09552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0539" y="2285598"/>
            <a:ext cx="5554663" cy="41659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22530" name="Picture 2" descr="C:\Users\Надюшка\Desktop\фигуры\IMG_20150506_1604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9867" y="101601"/>
            <a:ext cx="4842933" cy="64572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Надюшка\Downloads\Новая папка\шаблон 2\шаблон 2 б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04800" y="-228600"/>
            <a:ext cx="9448800" cy="7086600"/>
          </a:xfrm>
          <a:prstGeom prst="rect">
            <a:avLst/>
          </a:prstGeom>
          <a:noFill/>
        </p:spPr>
      </p:pic>
      <p:pic>
        <p:nvPicPr>
          <p:cNvPr id="12290" name="Picture 2" descr="C:\Users\Надюшка\Desktop\фигуры\IMG_20150507_102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3067" y="513644"/>
            <a:ext cx="4313767" cy="57516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38275" y="5724525"/>
            <a:ext cx="468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FFC000"/>
                </a:solidFill>
                <a:latin typeface="Comic Sans MS" pitchFamily="66" charset="0"/>
              </a:rPr>
              <a:t>Спасибо за внимание!</a:t>
            </a:r>
            <a:endParaRPr lang="ru-RU" sz="2800" dirty="0">
              <a:solidFill>
                <a:srgbClr val="FFC000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84392" y="583470"/>
            <a:ext cx="8496051" cy="317009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/>
            <a:r>
              <a:rPr lang="ru-RU" sz="3200" b="1" dirty="0" smtClean="0"/>
              <a:t>Использование геометрических фигур </a:t>
            </a:r>
          </a:p>
          <a:p>
            <a:pPr algn="ctr"/>
            <a:r>
              <a:rPr lang="ru-RU" sz="3200" b="1" dirty="0" smtClean="0"/>
              <a:t>как зрительные ориентиры на стене </a:t>
            </a:r>
          </a:p>
          <a:p>
            <a:pPr algn="ctr"/>
            <a:r>
              <a:rPr lang="ru-RU" sz="3200" b="1" dirty="0" smtClean="0"/>
              <a:t>и потолке для проведения </a:t>
            </a:r>
          </a:p>
          <a:p>
            <a:pPr algn="ctr"/>
            <a:r>
              <a:rPr lang="ru-RU" sz="3200" b="1" dirty="0" smtClean="0"/>
              <a:t>зрительных гимнастик</a:t>
            </a:r>
          </a:p>
          <a:p>
            <a:pPr algn="ctr"/>
            <a:r>
              <a:rPr lang="ru-RU" sz="2400" dirty="0" smtClean="0"/>
              <a:t>(развитие подвижности мышц глаза, </a:t>
            </a:r>
          </a:p>
          <a:p>
            <a:pPr algn="ctr"/>
            <a:r>
              <a:rPr lang="ru-RU" sz="2400" dirty="0" smtClean="0"/>
              <a:t>расширение полей зрения, </a:t>
            </a:r>
          </a:p>
          <a:p>
            <a:pPr algn="ctr"/>
            <a:r>
              <a:rPr lang="ru-RU" sz="2400" dirty="0" smtClean="0"/>
              <a:t>развитие слухового и зрительного внимания)</a:t>
            </a:r>
            <a:endParaRPr lang="ru-RU" i="1" dirty="0" smtClean="0"/>
          </a:p>
        </p:txBody>
      </p:sp>
      <p:sp>
        <p:nvSpPr>
          <p:cNvPr id="5" name="Прямоугольник 4"/>
          <p:cNvSpPr/>
          <p:nvPr/>
        </p:nvSpPr>
        <p:spPr>
          <a:xfrm>
            <a:off x="2256395" y="3747620"/>
            <a:ext cx="68876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i="1" dirty="0" smtClean="0"/>
              <a:t>Дидактические игры</a:t>
            </a:r>
            <a:endParaRPr lang="ru-RU" sz="24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Найди на стене красный квадрат;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Слежение взором за большим кругом (на палочке)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Рисование пальцем в воздухе геометрических фигур</a:t>
            </a: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1800" y="383487"/>
            <a:ext cx="8820428" cy="1754326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3600" b="1" dirty="0" smtClean="0"/>
              <a:t>Использование геометрических фигур </a:t>
            </a:r>
          </a:p>
          <a:p>
            <a:pPr algn="ctr"/>
            <a:r>
              <a:rPr lang="ru-RU" sz="3600" b="1" dirty="0" smtClean="0"/>
              <a:t>в формировании тактильно-двигательных </a:t>
            </a:r>
          </a:p>
          <a:p>
            <a:pPr algn="ctr"/>
            <a:r>
              <a:rPr lang="ru-RU" sz="3600" b="1" dirty="0" smtClean="0"/>
              <a:t>ощущений</a:t>
            </a:r>
            <a:endParaRPr lang="ru-RU" sz="2800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18731" y="2005917"/>
            <a:ext cx="8280979" cy="323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2400" i="1" dirty="0" smtClean="0"/>
              <a:t>Дидактические упражнения</a:t>
            </a:r>
            <a:endParaRPr lang="ru-RU" sz="3200" i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Рисование геометрических фигур, разных по величине (в тетради или на доске);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Обводка фигур по точкам, по пунктиру;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Обводка контуров геометрических фигур пальцем, указкой, фломастером, карандашом;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Выкладывание плоских геометрических фигур из счетных 		палочек</a:t>
            </a: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946313" y="392878"/>
            <a:ext cx="7163115" cy="2062103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3200" b="1" dirty="0" smtClean="0"/>
              <a:t>Использование геометрических фигур </a:t>
            </a:r>
          </a:p>
          <a:p>
            <a:pPr algn="ctr"/>
            <a:r>
              <a:rPr lang="ru-RU" sz="3200" b="1" dirty="0" smtClean="0"/>
              <a:t>для развития остроты зрения, </a:t>
            </a:r>
          </a:p>
          <a:p>
            <a:pPr algn="ctr"/>
            <a:r>
              <a:rPr lang="ru-RU" sz="3200" b="1" dirty="0" smtClean="0"/>
              <a:t>зрительно-моторной координации, </a:t>
            </a:r>
          </a:p>
          <a:p>
            <a:pPr algn="ctr"/>
            <a:r>
              <a:rPr lang="ru-RU" sz="3200" b="1" dirty="0" smtClean="0"/>
              <a:t>согласованных движений обеих рук</a:t>
            </a:r>
            <a:endParaRPr lang="ru-RU" sz="2400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49365" y="2942077"/>
            <a:ext cx="8280979" cy="3170099"/>
          </a:xfrm>
          <a:prstGeom prst="rect">
            <a:avLst/>
          </a:prstGeom>
        </p:spPr>
        <p:txBody>
          <a:bodyPr wrap="square" numCol="2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Раскрась вторую половинку фигуры;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Обведи фигуры по трафарету;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Выполни штриховку фигуры в заданном направлении;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0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Фигурная таблица (зачеркни все треугольники);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Лабиринты;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000" dirty="0" smtClean="0">
                <a:cs typeface="Times New Roman" panose="02020603050405020304" pitchFamily="18" charset="0"/>
              </a:rPr>
              <a:t>Соедини предметы и соответствующие им геометрические фигуры прямой линией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 smtClean="0"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2121" y="2471448"/>
            <a:ext cx="818936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ctr"/>
            <a:r>
              <a:rPr lang="ru-RU" sz="2400" i="1" dirty="0" smtClean="0"/>
              <a:t>Дидактические игры</a:t>
            </a:r>
            <a:endParaRPr lang="ru-RU" sz="3200" i="1" dirty="0" smtClean="0"/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78457" y="292336"/>
            <a:ext cx="9058442" cy="2308324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3600" dirty="0" smtClean="0"/>
              <a:t>Рассматривание зашумленных, наложенных </a:t>
            </a:r>
          </a:p>
          <a:p>
            <a:pPr algn="ctr"/>
            <a:r>
              <a:rPr lang="ru-RU" sz="3600" dirty="0" smtClean="0"/>
              <a:t>контурных, силуэтных изображений </a:t>
            </a:r>
          </a:p>
          <a:p>
            <a:pPr algn="ctr"/>
            <a:r>
              <a:rPr lang="ru-RU" sz="3600" dirty="0" smtClean="0"/>
              <a:t>геометрических фигур в соответствии </a:t>
            </a:r>
          </a:p>
          <a:p>
            <a:pPr algn="ctr"/>
            <a:r>
              <a:rPr lang="ru-RU" sz="3600" dirty="0" smtClean="0"/>
              <a:t>со зрительной нагрузкой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21505" y="2626402"/>
            <a:ext cx="7693151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/>
            <a:r>
              <a:rPr lang="ru-RU" sz="2400" i="1" dirty="0" smtClean="0"/>
              <a:t>Дидактические игры</a:t>
            </a:r>
            <a:endParaRPr lang="ru-RU" sz="3200" i="1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Узнай – назови;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Покажи и обведи по контуру;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Какие фигуры здесь спрятались;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Обведи нужную фигуру;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Найди пару (контур и силуэт);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Выбери из нескольких силуэтов подходящий;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Подбери подходящий контур к картинкам</a:t>
            </a:r>
          </a:p>
          <a:p>
            <a:pPr marL="457200" indent="-457200">
              <a:lnSpc>
                <a:spcPct val="150000"/>
              </a:lnSpc>
            </a:pPr>
            <a:endParaRPr lang="ru-RU" sz="24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 smtClean="0"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ru-RU" sz="2400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73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-10886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277248" y="732924"/>
            <a:ext cx="6501267" cy="1077218"/>
          </a:xfrm>
          <a:prstGeom prst="rect">
            <a:avLst/>
          </a:prstGeom>
        </p:spPr>
        <p:txBody>
          <a:bodyPr wrap="none" anchor="ctr">
            <a:spAutoFit/>
          </a:bodyPr>
          <a:lstStyle/>
          <a:p>
            <a:pPr algn="ctr"/>
            <a:r>
              <a:rPr lang="ru-RU" sz="3200" dirty="0" smtClean="0"/>
              <a:t>Сортировка геометрических фигур </a:t>
            </a:r>
          </a:p>
          <a:p>
            <a:pPr algn="ctr"/>
            <a:r>
              <a:rPr lang="ru-RU" sz="3200" dirty="0" smtClean="0"/>
              <a:t>по цвету, форме и величине</a:t>
            </a:r>
            <a:endParaRPr lang="ru-RU" sz="2400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482020" y="2027672"/>
            <a:ext cx="82809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</a:pPr>
            <a:r>
              <a:rPr lang="ru-RU" sz="2400" i="1" dirty="0" smtClean="0"/>
              <a:t>Дидактические игры</a:t>
            </a:r>
            <a:endParaRPr lang="ru-RU" sz="3200" i="1" dirty="0" smtClean="0"/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Отбери все указанные фигуры (например, все круги);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Отбери фигуры нужной величины (например, собери елку только из маленьких треугольников);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Найди точно такие же фигуры по цвету и величине;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 smtClean="0">
                <a:cs typeface="Times New Roman" panose="02020603050405020304" pitchFamily="18" charset="0"/>
              </a:rPr>
              <a:t>Выбери только те фигуры, которые назову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400" dirty="0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37371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лица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641</TotalTime>
  <Words>656</Words>
  <Application>Microsoft Office PowerPoint</Application>
  <PresentationFormat>Экран (4:3)</PresentationFormat>
  <Paragraphs>135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лица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Надюшка</cp:lastModifiedBy>
  <cp:revision>136</cp:revision>
  <dcterms:created xsi:type="dcterms:W3CDTF">2013-11-19T05:52:05Z</dcterms:created>
  <dcterms:modified xsi:type="dcterms:W3CDTF">2017-02-20T22:15:43Z</dcterms:modified>
</cp:coreProperties>
</file>