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1" r:id="rId19"/>
    <p:sldId id="274" r:id="rId20"/>
    <p:sldId id="275" r:id="rId21"/>
    <p:sldId id="277" r:id="rId22"/>
    <p:sldId id="276" r:id="rId23"/>
    <p:sldId id="279" r:id="rId24"/>
    <p:sldId id="280" r:id="rId25"/>
    <p:sldId id="281" r:id="rId26"/>
    <p:sldId id="278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1AB790-ACC3-46D2-9B2D-108F974D9276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Раздел без заголовка" id="{97F2AF34-561F-4CCE-AD88-8598BC88D506}">
          <p14:sldIdLst>
            <p14:sldId id="269"/>
            <p14:sldId id="268"/>
            <p14:sldId id="270"/>
            <p14:sldId id="272"/>
            <p14:sldId id="273"/>
            <p14:sldId id="271"/>
            <p14:sldId id="274"/>
            <p14:sldId id="275"/>
            <p14:sldId id="277"/>
            <p14:sldId id="276"/>
            <p14:sldId id="279"/>
            <p14:sldId id="280"/>
            <p14:sldId id="281"/>
            <p14:sldId id="27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5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7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2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8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4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3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9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89E2-0D01-4996-B65C-52BBF1728EE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125B-4E0A-4CFC-864A-2EF2AD13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80728"/>
            <a:ext cx="961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РАЗВИТИЕ  ГРАФОМОТОРНЫХ НАВЫКОВ У ДЕТЕЙ С НАРУШЕНИЕМ ЗРЕНИЯ</a:t>
            </a:r>
            <a:endParaRPr lang="ru-RU" sz="40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720"/>
            <a:ext cx="53832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5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0528" y="908720"/>
            <a:ext cx="9793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развитии графических навыков ставятся следующие задачи: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научить ребенка правильно держать карандаш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проводить различные линии по образцу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закрашивать, не выходя за контур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штриховать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дорисовывать зеркально рисунок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графические диктанты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0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455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67092" y="914817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развития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навыков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41596" y="2554873"/>
            <a:ext cx="2074831" cy="1962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84323" y="1641081"/>
            <a:ext cx="36664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3831" y="2371822"/>
            <a:ext cx="37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31614" y="2894256"/>
            <a:ext cx="2529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Подготови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тельный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90598" y="3016609"/>
            <a:ext cx="2527662" cy="258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2730111" y="1595287"/>
            <a:ext cx="360039" cy="1153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 flipH="1">
            <a:off x="3002921" y="2934329"/>
            <a:ext cx="64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2195736" y="32849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Автоматизация работы пальцев с карандашом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304032" y="1595287"/>
            <a:ext cx="346542" cy="109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28564" y="2973666"/>
            <a:ext cx="2520280" cy="266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304032" y="3031657"/>
            <a:ext cx="84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4701716" y="3661761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Выработка </a:t>
            </a:r>
            <a:r>
              <a:rPr lang="ru-RU" sz="2800" b="1" dirty="0" err="1" smtClean="0">
                <a:solidFill>
                  <a:srgbClr val="FFFF00"/>
                </a:solidFill>
              </a:rPr>
              <a:t>графомоторных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навыков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63298" y="2320234"/>
            <a:ext cx="2221270" cy="2089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Закрепление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Навыков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письма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8172400" y="1503383"/>
            <a:ext cx="360040" cy="485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107885" y="2414967"/>
            <a:ext cx="84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633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846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340768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26031" t="23225" r="25776" b="16488"/>
          <a:stretch>
            <a:fillRect/>
          </a:stretch>
        </p:blipFill>
        <p:spPr bwMode="auto">
          <a:xfrm>
            <a:off x="323528" y="1308866"/>
            <a:ext cx="8820472" cy="526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38228" y="96026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ПРИМЕРНЫЕ ИГРЫ И УПРАЖНЕНИЯ </a:t>
            </a:r>
            <a:r>
              <a:rPr lang="ru-RU" sz="2800" b="1" dirty="0"/>
              <a:t>ДЛЯ </a:t>
            </a:r>
            <a:r>
              <a:rPr lang="ru-RU" sz="2800" b="1" dirty="0" smtClean="0"/>
              <a:t>РАЗВИТИЯ </a:t>
            </a:r>
            <a:r>
              <a:rPr lang="ru-RU" sz="2800" b="1" dirty="0"/>
              <a:t>ГРАФОМОТОРНЫХ НАВЫКОВ.</a:t>
            </a:r>
          </a:p>
          <a:p>
            <a:pPr algn="ctr"/>
            <a:r>
              <a:rPr lang="ru-RU" sz="2800" b="1" dirty="0"/>
              <a:t>«Дорожки»</a:t>
            </a:r>
          </a:p>
        </p:txBody>
      </p:sp>
    </p:spTree>
    <p:extLst>
      <p:ext uri="{BB962C8B-B14F-4D97-AF65-F5344CB8AC3E}">
        <p14:creationId xmlns:p14="http://schemas.microsoft.com/office/powerpoint/2010/main" val="389751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408" y="1"/>
            <a:ext cx="11017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mg2.labirint.ru/books/535224/scrn_big_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560" y="692696"/>
            <a:ext cx="9217024" cy="570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68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52" y="-45830"/>
            <a:ext cx="12273474" cy="69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raskraski.link/uploads/8/4/3/8436-raskraska-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980728"/>
            <a:ext cx="8136904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15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2143745" cy="68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cdn1.imgbb.ru/user/27/273665/201505/e49da070872e081e8da8af8a6911ef4b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980728"/>
            <a:ext cx="87129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3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20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Штриховка.</a:t>
            </a:r>
            <a:endParaRPr lang="ru-RU" sz="2800" dirty="0"/>
          </a:p>
        </p:txBody>
      </p:sp>
      <p:pic>
        <p:nvPicPr>
          <p:cNvPr id="5" name="Рисунок 4" descr="http://www.drazvivalki.ru/images/500d74e7a830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783868"/>
            <a:ext cx="6120680" cy="55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89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alegri.ru/images/photos/6231466c4d36e760cf31cb4da76de0d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343" y="476672"/>
            <a:ext cx="615641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34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572" y="10732"/>
            <a:ext cx="12172921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i03.fotocdn.net/s21/106/public_pin_l/103/2530633321.jpg"/>
          <p:cNvPicPr/>
          <p:nvPr/>
        </p:nvPicPr>
        <p:blipFill>
          <a:blip r:embed="rId3"/>
          <a:srcRect l="2708" t="3181" r="3262" b="4970"/>
          <a:stretch>
            <a:fillRect/>
          </a:stretch>
        </p:blipFill>
        <p:spPr bwMode="auto">
          <a:xfrm>
            <a:off x="971600" y="949611"/>
            <a:ext cx="6440170" cy="496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03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072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65421" t="22346" r="5024" b="9497"/>
          <a:stretch>
            <a:fillRect/>
          </a:stretch>
        </p:blipFill>
        <p:spPr bwMode="auto">
          <a:xfrm>
            <a:off x="2123728" y="1182803"/>
            <a:ext cx="45365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48355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Работа с клеткой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3314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96752"/>
            <a:ext cx="9433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«Истоки  способностей и дарования у детей на кончиках пальцев. От них идут тончайшие ручейки, которые питают источник детской руки, чем тоньше взаимодействие детской руки с орудием труда, тем сложнее движения необходимые для этого взаимодействия, тем ярче творческая стихия детского разума. Чем больше мастерства в детской руке, тем умнее ребенок».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В.А. Сухомлинский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"/>
            <a:ext cx="9552384" cy="68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8052" t="22067" r="63971" b="8380"/>
          <a:stretch>
            <a:fillRect/>
          </a:stretch>
        </p:blipFill>
        <p:spPr bwMode="auto">
          <a:xfrm>
            <a:off x="2699792" y="692696"/>
            <a:ext cx="4464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35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3874"/>
            <a:ext cx="10448484" cy="70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fs00.infourok.ru/images/doc/251/256488/hello_html_m690581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3347720" cy="22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344168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Последовательность работы в тетради в клетку.</a:t>
            </a:r>
          </a:p>
          <a:p>
            <a:r>
              <a:rPr lang="ru-RU" sz="2400" b="1" dirty="0"/>
              <a:t>- рассматривание клеток, из которых состоит лист, прослеживание глазами и указательным пальцем слева направо, сверху вниз,</a:t>
            </a:r>
          </a:p>
          <a:p>
            <a:r>
              <a:rPr lang="ru-RU" sz="2400" b="1" dirty="0"/>
              <a:t>- обвести прямоугольник по пунктирным линиям</a:t>
            </a:r>
          </a:p>
        </p:txBody>
      </p:sp>
    </p:spTree>
    <p:extLst>
      <p:ext uri="{BB962C8B-B14F-4D97-AF65-F5344CB8AC3E}">
        <p14:creationId xmlns:p14="http://schemas.microsoft.com/office/powerpoint/2010/main" val="83709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8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писание: https://1.bp.blogspot.com/-A1rfoUUfwpc/UGdX4et4rqI/AAAAAAAAARk/iye98JfqVh0/s320/1+%D1%80%D0%B0%D0%B1%D0%BE%D1%87%D0%B0%D1%8F+%D1%81%D1%82%D1%80%D0%BE%D0%BA%D0%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482453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8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260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- в этом прямоугольнике провести линии сверху вниз, справа налево, затем в получившихся ячейках-клетках ставить точки в середине клетки</a:t>
            </a:r>
          </a:p>
        </p:txBody>
      </p:sp>
      <p:pic>
        <p:nvPicPr>
          <p:cNvPr id="5" name="Рисунок 4" descr="Описание: https://1.bp.blogspot.com/-GewfYdoFZzQ/UGdYBV2BaYI/AAAAAAAAARs/79JqgmyJUmY/s320/2+%D1%80%D0%B0%D0%B1%D0%BE%D1%87%D0%B0%D1%8F+%D1%81%D1%82%D1%80%D0%BE%D0%BA%D0%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14037"/>
          <a:stretch>
            <a:fillRect/>
          </a:stretch>
        </p:blipFill>
        <p:spPr bwMode="auto">
          <a:xfrm>
            <a:off x="2411760" y="2652595"/>
            <a:ext cx="4032448" cy="365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61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8732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05273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учить находить рабочую строку, проводя ее на листе по пунктирным линиям, для лучшего зрительного восприятия можно закрасить строку цветным карандашом</a:t>
            </a:r>
          </a:p>
        </p:txBody>
      </p:sp>
      <p:pic>
        <p:nvPicPr>
          <p:cNvPr id="5" name="Рисунок 4" descr="Описание: https://1.bp.blogspot.com/-Uex3qV7FgsU/UGdYLUh58oI/AAAAAAAAAR0/japEzL1cf3o/s320/3+%D1%80%D0%B0%D0%B1%D0%BE%D1%87%D0%B0%D1%8F+%D1%81%D1%82%D1%80%D0%BE%D0%BA%D0%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008979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2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974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2145" y="6926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- следующие задания, направлены на ориентацию по строчкам</a:t>
            </a:r>
          </a:p>
        </p:txBody>
      </p:sp>
      <p:pic>
        <p:nvPicPr>
          <p:cNvPr id="5" name="Рисунок 4" descr="Описание: https://2.bp.blogspot.com/-g4KiNegnb4A/UGdYW3SbcjI/AAAAAAAAAR8/mp3AiFxfuak/s200/4+%D1%80%D0%B0%D0%B1%D0%BE%D1%87%D0%B0%D1%8F+%D1%81%D1%82%D1%80%D0%BE%D0%BA%D0%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5724"/>
            <a:ext cx="3456384" cy="401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писание: https://1.bp.blogspot.com/-VxRqHEKGlOM/UGdZAOhiQkI/AAAAAAAAASM/Gf5v57-j3mg/s200/6+%D1%80%D0%B0%D0%B1%D0%BE%D1%87%D0%B0%D1%8F+%D1%81%D1%82%D1%80%D0%BE%D0%BA%D0%B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2365724"/>
            <a:ext cx="3432994" cy="4015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13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700808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Таким   образом, последовательная,   поэтапная    работа по направлениям и уровням увеличения сложности упражнений и заданий,  способствует формированию </a:t>
            </a:r>
            <a:r>
              <a:rPr lang="ru-RU" sz="2800" b="1" dirty="0" err="1"/>
              <a:t>графомоторных</a:t>
            </a:r>
            <a:r>
              <a:rPr lang="ru-RU" sz="2800" b="1" dirty="0"/>
              <a:t> навыков у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934033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asler.ru/wp-content/uploads/2019/06/%D0%A1%D0%BC%D0%B0%D0%B9%D0%BB%D0%B8%D0%BA%D0%B8-%D0%B6%D0%B8%D0%B2%D1%8B%D0%B5-%D0%B4%D0%BB%D1%8F-%D0%BF%D1%80%D0%B5%D0%B7%D0%B5%D0%BD%D1%82%D0%B0%D1%86%D0%B8%D0%B8-%D1%81%D0%BF%D0%B0%D1%81%D0%B8%D0%B1%D0%BE-%D0%B7%D0%B0-%D0%B2%D0%BD%D0%B8%D0%BC%D0%B0%D0%BD%D0%B8%D0%B5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7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96752"/>
            <a:ext cx="9433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Ребенок с нарушением зрения-это ребенок с множественными проблемами в развитии. Как правило, у таких деток встречаются сочетанные нарушения: речи, координации движении, родовые травмы и как следствие заболевания нервной системы, как говорил Л.С. Выготский «Дефект какого-нибудь анализатора или интеллектуальный дефект не вызывает изолированного выпадения одной функции, а приводит к целому ряду отклонений».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00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68560" y="1196752"/>
            <a:ext cx="10009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данной категории детей характерно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Трудности в развитии умения целостно, детально и последовательно воспринимать содержание сюжетной картины, композиции, включающее большое количество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героев,деталей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-216024" y="2420888"/>
            <a:ext cx="432048" cy="2993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-257588" y="4692777"/>
            <a:ext cx="432048" cy="2993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43098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Трудности в узнавании предметов, изображенных в различных модальностях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00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68560" y="1196752"/>
            <a:ext cx="10225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Нечеткие пространственные представления и             низкий     уровень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умения ориентироваться в пространстве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-476169" y="1898091"/>
            <a:ext cx="432048" cy="2993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-476169" y="4247558"/>
            <a:ext cx="432048" cy="2803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996952"/>
            <a:ext cx="882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Длительное и проблемное развитие зрительно-моторной координации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6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pbs.twimg.com/media/Eb_K84AWoAEDVr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4117975" cy="30873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052737"/>
            <a:ext cx="9554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Графомоторные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навыки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-это совокупность двигательных умений, обеспечивающих возможность овладения процессом письма.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85293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Следовательно, подготовка к школе детей с нарушением зрения, обязательно должна включать в себя систему упражнений направленных на развитие зрительно-моторной координации.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5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528" y="908720"/>
            <a:ext cx="98650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Возрастные особенности развития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графомоторного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навыка при нормальном развитии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1,5-2 года: малыш крепко зажимает карандаш в ладони, что очень ограничивает его движения, не пытается изобразить что-то, просто получает радость от самого процесса.</a:t>
            </a:r>
          </a:p>
          <a:p>
            <a:pPr marL="457200" indent="-457200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2-3 года: как правило ребенок держит карандаш сверху, зажимая его в кулаке, движения спонтанные.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3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2536" y="1052736"/>
            <a:ext cx="101531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3-3,5 года: линии становятся более определенными,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еткими, осмысленными, улучшается координация при выполнении вертикальных движений, овалы и круги неровные. Умеет ограничивать длину линии.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 5 лет выполняет горизонтальные и вертикальные линии. Способен ограничивать протяженность линии, делать их более ровными, четкими, пытается писать буквы.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91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540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 6-7 лет копирует геометрические фигуры, соблюдая их пропорции и размер. Штрихи становятся более ровными, овалы завершенными.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4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522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Денис</cp:lastModifiedBy>
  <cp:revision>32</cp:revision>
  <dcterms:created xsi:type="dcterms:W3CDTF">2021-04-08T14:49:43Z</dcterms:created>
  <dcterms:modified xsi:type="dcterms:W3CDTF">2021-05-26T08:02:18Z</dcterms:modified>
</cp:coreProperties>
</file>