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96" r:id="rId25"/>
    <p:sldId id="297" r:id="rId26"/>
    <p:sldId id="298" r:id="rId27"/>
    <p:sldId id="299" r:id="rId28"/>
    <p:sldId id="279" r:id="rId29"/>
    <p:sldId id="294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5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66C06-FE29-4DAF-97A9-E92CAFD3255F}" type="datetimeFigureOut">
              <a:rPr lang="ru-RU" smtClean="0"/>
              <a:pPr/>
              <a:t>23.12.2017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06E1A-0FA0-4F99-9600-1A264566C3A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66C06-FE29-4DAF-97A9-E92CAFD3255F}" type="datetimeFigureOut">
              <a:rPr lang="ru-RU" smtClean="0"/>
              <a:pPr/>
              <a:t>23.12.2017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06E1A-0FA0-4F99-9600-1A264566C3A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66C06-FE29-4DAF-97A9-E92CAFD3255F}" type="datetimeFigureOut">
              <a:rPr lang="ru-RU" smtClean="0"/>
              <a:pPr/>
              <a:t>23.12.2017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06E1A-0FA0-4F99-9600-1A264566C3A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66C06-FE29-4DAF-97A9-E92CAFD3255F}" type="datetimeFigureOut">
              <a:rPr lang="ru-RU" smtClean="0"/>
              <a:pPr/>
              <a:t>23.12.2017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06E1A-0FA0-4F99-9600-1A264566C3A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66C06-FE29-4DAF-97A9-E92CAFD3255F}" type="datetimeFigureOut">
              <a:rPr lang="ru-RU" smtClean="0"/>
              <a:pPr/>
              <a:t>23.12.2017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06E1A-0FA0-4F99-9600-1A264566C3A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66C06-FE29-4DAF-97A9-E92CAFD3255F}" type="datetimeFigureOut">
              <a:rPr lang="ru-RU" smtClean="0"/>
              <a:pPr/>
              <a:t>23.12.2017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06E1A-0FA0-4F99-9600-1A264566C3A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66C06-FE29-4DAF-97A9-E92CAFD3255F}" type="datetimeFigureOut">
              <a:rPr lang="ru-RU" smtClean="0"/>
              <a:pPr/>
              <a:t>23.12.2017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06E1A-0FA0-4F99-9600-1A264566C3A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66C06-FE29-4DAF-97A9-E92CAFD3255F}" type="datetimeFigureOut">
              <a:rPr lang="ru-RU" smtClean="0"/>
              <a:pPr/>
              <a:t>23.12.2017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06E1A-0FA0-4F99-9600-1A264566C3A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66C06-FE29-4DAF-97A9-E92CAFD3255F}" type="datetimeFigureOut">
              <a:rPr lang="ru-RU" smtClean="0"/>
              <a:pPr/>
              <a:t>23.12.2017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06E1A-0FA0-4F99-9600-1A264566C3A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66C06-FE29-4DAF-97A9-E92CAFD3255F}" type="datetimeFigureOut">
              <a:rPr lang="ru-RU" smtClean="0"/>
              <a:pPr/>
              <a:t>23.12.2017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06E1A-0FA0-4F99-9600-1A264566C3A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66C06-FE29-4DAF-97A9-E92CAFD3255F}" type="datetimeFigureOut">
              <a:rPr lang="ru-RU" smtClean="0"/>
              <a:pPr/>
              <a:t>23.12.2017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06E1A-0FA0-4F99-9600-1A264566C3A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66C06-FE29-4DAF-97A9-E92CAFD3255F}" type="datetimeFigureOut">
              <a:rPr lang="ru-RU" smtClean="0"/>
              <a:pPr/>
              <a:t>23.12.2017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06E1A-0FA0-4F99-9600-1A264566C3A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0;&#1083;&#1077;&#1082;&#1089;&#1077;&#1081;\Downloads\Muzyka_dlya_dushi_Ochen_krasivaya_-_Melodiya_dlya_dushi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3071810"/>
            <a:ext cx="6400800" cy="3357586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r>
              <a:rPr lang="ru-RU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«Волшебница вода»</a:t>
            </a:r>
          </a:p>
          <a:p>
            <a:endParaRPr lang="ru-RU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Группа №7</a:t>
            </a:r>
          </a:p>
          <a:p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2017</a:t>
            </a: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uzyka_dlya_dushi_Ochen_krasivaya_-_Melodiya_dlya_dush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28596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Взаимодействие с родителями: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Создание </a:t>
            </a:r>
            <a:r>
              <a:rPr lang="ru-RU" dirty="0">
                <a:solidFill>
                  <a:srgbClr val="002060"/>
                </a:solidFill>
              </a:rPr>
              <a:t>авторской книги "Приключение маленькой капельки".</a:t>
            </a:r>
          </a:p>
          <a:p>
            <a:r>
              <a:rPr lang="ru-RU" dirty="0">
                <a:solidFill>
                  <a:srgbClr val="002060"/>
                </a:solidFill>
              </a:rPr>
              <a:t>-Консультации для родителей "Детское экспериментирование", "Поговорим о воде", "Дидактические игры по экологии".</a:t>
            </a:r>
          </a:p>
          <a:p>
            <a:r>
              <a:rPr lang="ru-RU" dirty="0">
                <a:solidFill>
                  <a:srgbClr val="002060"/>
                </a:solidFill>
              </a:rPr>
              <a:t>-Сбор ткани для изготовления панно "Круговорот воды в природе".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План реализации проекта.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400" b="1" dirty="0">
                <a:solidFill>
                  <a:srgbClr val="002060"/>
                </a:solidFill>
              </a:rPr>
              <a:t>I</a:t>
            </a:r>
            <a:r>
              <a:rPr lang="ru-RU" sz="3400" b="1" dirty="0">
                <a:solidFill>
                  <a:srgbClr val="002060"/>
                </a:solidFill>
              </a:rPr>
              <a:t> этап- подготовительный.</a:t>
            </a:r>
            <a:endParaRPr lang="ru-RU" sz="3400" dirty="0">
              <a:solidFill>
                <a:srgbClr val="002060"/>
              </a:solidFill>
            </a:endParaRPr>
          </a:p>
          <a:p>
            <a:r>
              <a:rPr lang="ru-RU" sz="3400" dirty="0">
                <a:solidFill>
                  <a:srgbClr val="002060"/>
                </a:solidFill>
              </a:rPr>
              <a:t>- Обсуждение цели, задач с детьми.</a:t>
            </a:r>
          </a:p>
          <a:p>
            <a:r>
              <a:rPr lang="ru-RU" sz="3400" dirty="0">
                <a:solidFill>
                  <a:srgbClr val="002060"/>
                </a:solidFill>
              </a:rPr>
              <a:t>-Подобрать и изучить методическую литературу по теме проекта.</a:t>
            </a:r>
          </a:p>
          <a:p>
            <a:r>
              <a:rPr lang="ru-RU" sz="3400" dirty="0">
                <a:solidFill>
                  <a:srgbClr val="002060"/>
                </a:solidFill>
              </a:rPr>
              <a:t>-Создание необходимых условий для реализации проекта:</a:t>
            </a:r>
          </a:p>
          <a:p>
            <a:r>
              <a:rPr lang="ru-RU" sz="3400" dirty="0">
                <a:solidFill>
                  <a:srgbClr val="002060"/>
                </a:solidFill>
              </a:rPr>
              <a:t>-Пополнить развивающую среду, подбор художественной литературы по теме, составление картотек загадок, стихов, пословиц, поговорок о воде.</a:t>
            </a:r>
          </a:p>
          <a:p>
            <a:r>
              <a:rPr lang="ru-RU" sz="3400" dirty="0">
                <a:solidFill>
                  <a:srgbClr val="002060"/>
                </a:solidFill>
              </a:rPr>
              <a:t>-Составление картотеки опытов  с водой.</a:t>
            </a:r>
          </a:p>
          <a:p>
            <a:r>
              <a:rPr lang="ru-RU" sz="3400" dirty="0">
                <a:solidFill>
                  <a:srgbClr val="002060"/>
                </a:solidFill>
              </a:rPr>
              <a:t>-Подготовка оборудования для опытов.</a:t>
            </a:r>
          </a:p>
          <a:p>
            <a:r>
              <a:rPr lang="ru-RU" sz="3400" dirty="0">
                <a:solidFill>
                  <a:srgbClr val="002060"/>
                </a:solidFill>
              </a:rPr>
              <a:t>Разработка дидактического материала: "Водная неделя".</a:t>
            </a:r>
          </a:p>
          <a:p>
            <a:r>
              <a:rPr lang="ru-RU" sz="3400" dirty="0">
                <a:solidFill>
                  <a:srgbClr val="002060"/>
                </a:solidFill>
              </a:rPr>
              <a:t>-Привлечение родителей в проектную деятельность.</a:t>
            </a:r>
          </a:p>
          <a:p>
            <a:endParaRPr lang="ru-RU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II</a:t>
            </a:r>
            <a:r>
              <a:rPr lang="ru-RU" b="1" dirty="0">
                <a:solidFill>
                  <a:srgbClr val="002060"/>
                </a:solidFill>
              </a:rPr>
              <a:t> этап- основной.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- Реализация проекта путем решения поставленных задач.</a:t>
            </a:r>
          </a:p>
          <a:p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Беседы, </a:t>
            </a:r>
            <a:r>
              <a:rPr lang="ru-RU" b="1" dirty="0" smtClean="0">
                <a:solidFill>
                  <a:srgbClr val="002060"/>
                </a:solidFill>
              </a:rPr>
              <a:t>рассказы</a:t>
            </a:r>
          </a:p>
          <a:p>
            <a:r>
              <a:rPr lang="ru-RU" dirty="0">
                <a:solidFill>
                  <a:srgbClr val="002060"/>
                </a:solidFill>
              </a:rPr>
              <a:t>"Кому нужна вода?","Берегите воду", "Морская и пресная вода", "Вода вокруг нас", "Для чего нужна вода?", "Снег и лед", "Дождь, роса, туман", "Град и снег", "Чем отличается морская вода от пресной". "Мир морей и океанов"."Круговорот воды в природе"."Где можно встретить воду?", "Кто живет в воде?", "10 удивительных фактов о снеге".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Познавательная </a:t>
            </a:r>
            <a:r>
              <a:rPr lang="ru-RU" b="1" dirty="0" smtClean="0">
                <a:solidFill>
                  <a:srgbClr val="002060"/>
                </a:solidFill>
              </a:rPr>
              <a:t>деятельность</a:t>
            </a:r>
          </a:p>
          <a:p>
            <a:r>
              <a:rPr lang="ru-RU" dirty="0">
                <a:solidFill>
                  <a:srgbClr val="002060"/>
                </a:solidFill>
              </a:rPr>
              <a:t>НОД "Волшебница- вода"."Вода","Исследуем свойства воды". "Что таит в себе вода", "Волга- матушка", "Что мы знаем о воде?", "Обитатели водоемов""Льдинка и снежинка"."Экологическая сказка".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Познавательно- исследовательская </a:t>
            </a:r>
            <a:r>
              <a:rPr lang="ru-RU" b="1" dirty="0" smtClean="0">
                <a:solidFill>
                  <a:srgbClr val="002060"/>
                </a:solidFill>
              </a:rPr>
              <a:t>деятельность</a:t>
            </a:r>
          </a:p>
          <a:p>
            <a:r>
              <a:rPr lang="ru-RU" dirty="0">
                <a:solidFill>
                  <a:srgbClr val="002060"/>
                </a:solidFill>
              </a:rPr>
              <a:t>"Три состояния воды", "Имеет ли вода запах, цвет?", "Умная галка", "Вода- растворитель", "Фильтрация воды",  "Как выйти сухим из воды?","Что может раствориться в воде?", "Как распускаются цветы?",  "Вода не имеет формы","Впущу и не выпущу", "Что плавает, а что тонет?", "Вода- отражатель предметов", "Вода бывает теплой, холодной, горячей", "Пар- это тоже вода", "Прозрачность снега и льда", "Всели снежинки одинаковой формы?".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Художественно- эстетическая </a:t>
            </a:r>
            <a:r>
              <a:rPr lang="ru-RU" b="1" dirty="0" smtClean="0">
                <a:solidFill>
                  <a:srgbClr val="002060"/>
                </a:solidFill>
              </a:rPr>
              <a:t>деятельность</a:t>
            </a:r>
          </a:p>
          <a:p>
            <a:r>
              <a:rPr lang="ru-RU" dirty="0">
                <a:solidFill>
                  <a:srgbClr val="002060"/>
                </a:solidFill>
              </a:rPr>
              <a:t>Аппликация из листьев "</a:t>
            </a:r>
            <a:r>
              <a:rPr lang="ru-RU" dirty="0" smtClean="0">
                <a:solidFill>
                  <a:srgbClr val="002060"/>
                </a:solidFill>
              </a:rPr>
              <a:t>Рыбка".  </a:t>
            </a:r>
            <a:r>
              <a:rPr lang="ru-RU" dirty="0">
                <a:solidFill>
                  <a:srgbClr val="002060"/>
                </a:solidFill>
              </a:rPr>
              <a:t>"Снежинка". Рисование "Где спряталась вода?", "Круговорот воды в природе", " Отражение предметов в воде ", "Берегите воду</a:t>
            </a:r>
            <a:r>
              <a:rPr lang="ru-RU" dirty="0" smtClean="0">
                <a:solidFill>
                  <a:srgbClr val="002060"/>
                </a:solidFill>
              </a:rPr>
              <a:t>"</a:t>
            </a:r>
            <a:endParaRPr lang="ru-RU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Чтение художественной </a:t>
            </a:r>
            <a:r>
              <a:rPr lang="ru-RU" b="1" dirty="0" smtClean="0">
                <a:solidFill>
                  <a:srgbClr val="002060"/>
                </a:solidFill>
              </a:rPr>
              <a:t>литературы</a:t>
            </a:r>
          </a:p>
          <a:p>
            <a:r>
              <a:rPr lang="ru-RU" dirty="0">
                <a:solidFill>
                  <a:srgbClr val="002060"/>
                </a:solidFill>
              </a:rPr>
              <a:t>Энциклопедия Т. Д. </a:t>
            </a:r>
            <a:r>
              <a:rPr lang="ru-RU" dirty="0" err="1">
                <a:solidFill>
                  <a:srgbClr val="002060"/>
                </a:solidFill>
              </a:rPr>
              <a:t>Нуждина</a:t>
            </a:r>
            <a:r>
              <a:rPr lang="ru-RU" dirty="0">
                <a:solidFill>
                  <a:srgbClr val="002060"/>
                </a:solidFill>
              </a:rPr>
              <a:t> "Чудо- всюду "Природные явления", С. Олегов "Берегите воду", Б. </a:t>
            </a:r>
            <a:r>
              <a:rPr lang="ru-RU" dirty="0" err="1">
                <a:solidFill>
                  <a:srgbClr val="002060"/>
                </a:solidFill>
              </a:rPr>
              <a:t>Заходер</a:t>
            </a:r>
            <a:r>
              <a:rPr lang="ru-RU" dirty="0">
                <a:solidFill>
                  <a:srgbClr val="002060"/>
                </a:solidFill>
              </a:rPr>
              <a:t> "Что случилось с рекой","Капля дождевая", Т. Шорыгина "Великан и </a:t>
            </a:r>
            <a:r>
              <a:rPr lang="ru-RU" dirty="0" err="1">
                <a:solidFill>
                  <a:srgbClr val="002060"/>
                </a:solidFill>
              </a:rPr>
              <a:t>голубое</a:t>
            </a:r>
            <a:r>
              <a:rPr lang="ru-RU" dirty="0">
                <a:solidFill>
                  <a:srgbClr val="002060"/>
                </a:solidFill>
              </a:rPr>
              <a:t>  озеро",</a:t>
            </a:r>
            <a:r>
              <a:rPr lang="ru-RU" dirty="0" err="1">
                <a:solidFill>
                  <a:srgbClr val="002060"/>
                </a:solidFill>
              </a:rPr>
              <a:t>Т.Мршалова</a:t>
            </a:r>
            <a:r>
              <a:rPr lang="ru-RU" dirty="0">
                <a:solidFill>
                  <a:srgbClr val="002060"/>
                </a:solidFill>
              </a:rPr>
              <a:t> "Как люди речку обидели", Сказки "Путешествие капельки", Сказка про маленькую капельку",  С.В </a:t>
            </a:r>
            <a:r>
              <a:rPr lang="ru-RU" dirty="0" err="1">
                <a:solidFill>
                  <a:srgbClr val="002060"/>
                </a:solidFill>
              </a:rPr>
              <a:t>Болушевский</a:t>
            </a:r>
            <a:r>
              <a:rPr lang="ru-RU" dirty="0">
                <a:solidFill>
                  <a:srgbClr val="002060"/>
                </a:solidFill>
              </a:rPr>
              <a:t> "Как выйти сухим из воды?",просмотр развивающих мультфильмов " Путешествие маленькой капельки", "Свойства воды", "Природа и вода", "Планета </a:t>
            </a:r>
            <a:r>
              <a:rPr lang="ru-RU" dirty="0" err="1">
                <a:solidFill>
                  <a:srgbClr val="002060"/>
                </a:solidFill>
              </a:rPr>
              <a:t>Эцелат</a:t>
            </a:r>
            <a:r>
              <a:rPr lang="ru-RU" dirty="0">
                <a:solidFill>
                  <a:srgbClr val="002060"/>
                </a:solidFill>
              </a:rPr>
              <a:t>". "Подводный мир океана".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Игровая </a:t>
            </a:r>
            <a:r>
              <a:rPr lang="ru-RU" b="1" dirty="0" smtClean="0">
                <a:solidFill>
                  <a:srgbClr val="002060"/>
                </a:solidFill>
              </a:rPr>
              <a:t>деятельность</a:t>
            </a:r>
          </a:p>
          <a:p>
            <a:r>
              <a:rPr lang="ru-RU" dirty="0">
                <a:solidFill>
                  <a:srgbClr val="002060"/>
                </a:solidFill>
              </a:rPr>
              <a:t>П.и. "Море волнуется", "Ручеек", Караси и щука", "Лягушки и цапля", "С кочки на кочку"."Ручей, река, море". Д.и. "Где спряталась вода?", "Вода какая?", "Капля к капле - будет озеро", "Кто живет в реке?", "Вода- не вода", "Скажи наоборот". Гимнастики для глаз, пальчиковые гимнастики, динамические паузы: "Дождик"," Капля раз, капля два", "Облака", "Лужи","Вышел дождик на прогулку", "Волны", "Речка", "Вода","Снежинки летят", "Снеговик", "Ветер на море". </a:t>
            </a: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Безопасность</a:t>
            </a:r>
          </a:p>
          <a:p>
            <a:r>
              <a:rPr lang="ru-RU" dirty="0">
                <a:solidFill>
                  <a:srgbClr val="002060"/>
                </a:solidFill>
              </a:rPr>
              <a:t>Беседы "Что таит в себе вода?", "Снег может быть опасным", "О вреде поедания сосулек", "Правила поведения на воде".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357166"/>
            <a:ext cx="7500990" cy="6143668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000" b="1" spc="150" dirty="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Паспорт проекта</a:t>
            </a:r>
          </a:p>
          <a:p>
            <a:endParaRPr lang="ru-RU" sz="4000" b="1" spc="150" dirty="0">
              <a:ln w="11430"/>
              <a:solidFill>
                <a:srgbClr val="00206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3600" b="1" dirty="0">
                <a:solidFill>
                  <a:srgbClr val="002060"/>
                </a:solidFill>
              </a:rPr>
              <a:t>Вид проекта:</a:t>
            </a:r>
            <a:r>
              <a:rPr lang="ru-RU" sz="3600" dirty="0">
                <a:solidFill>
                  <a:srgbClr val="002060"/>
                </a:solidFill>
              </a:rPr>
              <a:t> познавательно- исследовательский.</a:t>
            </a:r>
          </a:p>
          <a:p>
            <a:pPr algn="l"/>
            <a:r>
              <a:rPr lang="ru-RU" sz="3600" b="1" dirty="0">
                <a:solidFill>
                  <a:srgbClr val="002060"/>
                </a:solidFill>
              </a:rPr>
              <a:t>Участники проекта:</a:t>
            </a:r>
            <a:r>
              <a:rPr lang="ru-RU" sz="3600" dirty="0">
                <a:solidFill>
                  <a:srgbClr val="002060"/>
                </a:solidFill>
              </a:rPr>
              <a:t> воспитатели, дети старшей группы, родители, учитель- дефектолог.</a:t>
            </a:r>
          </a:p>
          <a:p>
            <a:pPr algn="l"/>
            <a:r>
              <a:rPr lang="ru-RU" sz="3600" b="1" dirty="0">
                <a:solidFill>
                  <a:srgbClr val="002060"/>
                </a:solidFill>
              </a:rPr>
              <a:t>Срок реализации:</a:t>
            </a:r>
            <a:r>
              <a:rPr lang="ru-RU" sz="3600" dirty="0">
                <a:solidFill>
                  <a:srgbClr val="002060"/>
                </a:solidFill>
              </a:rPr>
              <a:t> среднесрочный</a:t>
            </a:r>
            <a:endParaRPr lang="ru-RU" sz="3600" b="1" spc="150" dirty="0">
              <a:ln w="11430"/>
              <a:solidFill>
                <a:srgbClr val="00206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Наблюдения, </a:t>
            </a:r>
            <a:r>
              <a:rPr lang="ru-RU" b="1" dirty="0" smtClean="0">
                <a:solidFill>
                  <a:srgbClr val="002060"/>
                </a:solidFill>
              </a:rPr>
              <a:t>экскурсии</a:t>
            </a:r>
          </a:p>
          <a:p>
            <a:r>
              <a:rPr lang="ru-RU" dirty="0">
                <a:solidFill>
                  <a:srgbClr val="002060"/>
                </a:solidFill>
              </a:rPr>
              <a:t>"За водой", "За дождем", "За испарением", "</a:t>
            </a:r>
            <a:r>
              <a:rPr lang="ru-RU" dirty="0" smtClean="0">
                <a:solidFill>
                  <a:srgbClr val="002060"/>
                </a:solidFill>
              </a:rPr>
              <a:t>За </a:t>
            </a:r>
            <a:r>
              <a:rPr lang="ru-RU" dirty="0">
                <a:solidFill>
                  <a:srgbClr val="002060"/>
                </a:solidFill>
              </a:rPr>
              <a:t>растениями", "За снегом", "За сосульками ", "За таянием снега и льда", "За облаками", экскурсия на реку Волга.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III</a:t>
            </a:r>
            <a:r>
              <a:rPr lang="ru-RU" b="1" dirty="0">
                <a:solidFill>
                  <a:srgbClr val="002060"/>
                </a:solidFill>
              </a:rPr>
              <a:t>- этап заключительный.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- Оформление результата проекта. </a:t>
            </a:r>
          </a:p>
          <a:p>
            <a:r>
              <a:rPr lang="ru-RU" dirty="0">
                <a:solidFill>
                  <a:srgbClr val="002060"/>
                </a:solidFill>
              </a:rPr>
              <a:t>Создание мини - музея "Волшебница- вода"</a:t>
            </a:r>
          </a:p>
          <a:p>
            <a:r>
              <a:rPr lang="ru-RU" dirty="0">
                <a:solidFill>
                  <a:srgbClr val="002060"/>
                </a:solidFill>
              </a:rPr>
              <a:t>Оформление </a:t>
            </a:r>
            <a:r>
              <a:rPr lang="ru-RU" dirty="0" err="1">
                <a:solidFill>
                  <a:srgbClr val="002060"/>
                </a:solidFill>
              </a:rPr>
              <a:t>лэпбука</a:t>
            </a:r>
            <a:r>
              <a:rPr lang="ru-RU" dirty="0">
                <a:solidFill>
                  <a:srgbClr val="002060"/>
                </a:solidFill>
              </a:rPr>
              <a:t>: "Вода"</a:t>
            </a:r>
          </a:p>
          <a:p>
            <a:r>
              <a:rPr lang="ru-RU" dirty="0">
                <a:solidFill>
                  <a:srgbClr val="002060"/>
                </a:solidFill>
              </a:rPr>
              <a:t>Изготовление панно "Круговорот воды в природе"</a:t>
            </a:r>
          </a:p>
          <a:p>
            <a:r>
              <a:rPr lang="ru-RU" dirty="0">
                <a:solidFill>
                  <a:srgbClr val="002060"/>
                </a:solidFill>
              </a:rPr>
              <a:t>Родительское собрание "Земля-  наш общий дом"</a:t>
            </a:r>
          </a:p>
          <a:p>
            <a:r>
              <a:rPr lang="ru-RU" b="1" dirty="0">
                <a:solidFill>
                  <a:srgbClr val="002060"/>
                </a:solidFill>
              </a:rPr>
              <a:t>Конечный продукт проекта: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Методические разработки занятий.</a:t>
            </a:r>
          </a:p>
          <a:p>
            <a:r>
              <a:rPr lang="ru-RU" dirty="0">
                <a:solidFill>
                  <a:srgbClr val="002060"/>
                </a:solidFill>
              </a:rPr>
              <a:t>Методические рекомендации для родителей.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Результат проекта: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-</a:t>
            </a:r>
            <a:r>
              <a:rPr lang="ru-RU" dirty="0">
                <a:solidFill>
                  <a:srgbClr val="002060"/>
                </a:solidFill>
              </a:rPr>
              <a:t>У детей сформировались представления о некоторых природных явлениях, объектах, закономерностях; привились навыки экологически грамотного поведения в природе и в быту.</a:t>
            </a:r>
          </a:p>
          <a:p>
            <a:r>
              <a:rPr lang="ru-RU" dirty="0">
                <a:solidFill>
                  <a:srgbClr val="002060"/>
                </a:solidFill>
              </a:rPr>
              <a:t>-Сформировалось умение прогнозировать свои действия по отношению к окружающей среде, желание предпринимать определенные действия по её сохранению и улучшению.</a:t>
            </a:r>
          </a:p>
          <a:p>
            <a:r>
              <a:rPr lang="ru-RU" dirty="0">
                <a:solidFill>
                  <a:srgbClr val="002060"/>
                </a:solidFill>
              </a:rPr>
              <a:t>-Обогатился словарь, развилась наблюдательность, любознательность, интерес к познавательной деятельности.</a:t>
            </a:r>
          </a:p>
          <a:p>
            <a:r>
              <a:rPr lang="ru-RU" dirty="0">
                <a:solidFill>
                  <a:srgbClr val="002060"/>
                </a:solidFill>
              </a:rPr>
              <a:t>-Сформировалось умение ставить проблему, находить пути решения, планировать, самостоятельно работать с информацией, быть ответственным партнером, уважать мнение собеседника.</a:t>
            </a:r>
          </a:p>
          <a:p>
            <a:r>
              <a:rPr lang="ru-RU" dirty="0">
                <a:solidFill>
                  <a:srgbClr val="002060"/>
                </a:solidFill>
              </a:rPr>
              <a:t>-Повысилась компетентность родителей в экологическом образовании дошкольников.</a:t>
            </a:r>
          </a:p>
          <a:p>
            <a:endParaRPr lang="ru-RU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Экскурсия на реку Волга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Алексей\Desktop\Новая папка (5)\SAM_20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142984"/>
            <a:ext cx="3571899" cy="2678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Алексей\Desktop\Новая папка (5)\SAM_20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142984"/>
            <a:ext cx="3548087" cy="2661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Алексей\Desktop\Новая папка (5)\SAM_206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4071918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Алексей\Desktop\Новая папка (5)\SAM_206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4125496"/>
            <a:ext cx="3643338" cy="273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Экскурсия на </a:t>
            </a:r>
            <a:r>
              <a:rPr lang="ru-RU" dirty="0" smtClean="0">
                <a:solidFill>
                  <a:srgbClr val="002060"/>
                </a:solidFill>
              </a:rPr>
              <a:t>пруд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Алексей\Desktop\Новая папка (5)\Новая папка\IMG_25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643050"/>
            <a:ext cx="32004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Алексей\Desktop\Новая папка (5)\Новая папка\IMG_25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2500306"/>
            <a:ext cx="4786346" cy="358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Аппликация «Море с рыбками»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лексей\Desktop\Новая папка (5)\Новая папка\IMG_33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643050"/>
            <a:ext cx="3429024" cy="4572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Алексей\Desktop\Новая папка (5)\Новая папка\IMG_33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643050"/>
            <a:ext cx="3557590" cy="4743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Аппликация </a:t>
            </a:r>
            <a:r>
              <a:rPr lang="ru-RU" dirty="0" smtClean="0">
                <a:solidFill>
                  <a:srgbClr val="002060"/>
                </a:solidFill>
              </a:rPr>
              <a:t>«Море </a:t>
            </a:r>
            <a:r>
              <a:rPr lang="ru-RU" dirty="0" smtClean="0">
                <a:solidFill>
                  <a:srgbClr val="002060"/>
                </a:solidFill>
              </a:rPr>
              <a:t>с рыбками»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лексей\Desktop\Новая папка (5)\Новая папка\IMG_33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5" y="1643050"/>
            <a:ext cx="3321867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Алексей\Desktop\Новая папка (5)\Новая папка\IMG_33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1571612"/>
            <a:ext cx="3414714" cy="4552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Алексей\Desktop\Новая папка (5)\Новая папка\IMG_33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643050"/>
            <a:ext cx="3810027" cy="2857520"/>
          </a:xfrm>
          <a:prstGeom prst="rect">
            <a:avLst/>
          </a:prstGeom>
          <a:noFill/>
        </p:spPr>
      </p:pic>
      <p:pic>
        <p:nvPicPr>
          <p:cNvPr id="4099" name="Picture 3" descr="C:\Users\Алексей\Desktop\Новая папка (5)\Новая папка\IMG_33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3214686"/>
            <a:ext cx="3910010" cy="2914648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Занятие «Волшебница вода»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Алексей\Desktop\Новая папка (5)\SAM_21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214422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Алексей\Desktop\Новая папка (5)\SAM_21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071917"/>
            <a:ext cx="3714776" cy="2786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Алексей\Desktop\Новая папка (5)\SAM_21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1214422"/>
            <a:ext cx="3638604" cy="2728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Алексей\Desktop\Новая папка (5)\SAM_211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3929066"/>
            <a:ext cx="3681408" cy="276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Алексей\Desktop\Новая папка (5)\SAM_212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164305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C:\Users\Алексей\Desktop\Новая папка (5)\SAM_21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2643182"/>
            <a:ext cx="42672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357166"/>
            <a:ext cx="7500990" cy="6143668"/>
          </a:xfrm>
        </p:spPr>
        <p:txBody>
          <a:bodyPr>
            <a:normAutofit fontScale="700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000" b="1" spc="150" dirty="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algn="l"/>
            <a:r>
              <a:rPr lang="ru-RU" sz="4000" dirty="0">
                <a:solidFill>
                  <a:srgbClr val="002060"/>
                </a:solidFill>
              </a:rPr>
              <a:t>Вода- источник жизни всего живого на земле. Последние годы ученые обращают внимание на экологическую проблему, связанную с водой. Задача взрослых- научить детей бережно относится к природным ресурсам, а именно воде. Ребенку- дошкольнику по природе присуща ориентация на познание окружающего мира и экспериментирование с объектами и явлениями реальности. Экспериментальная работа вызывает у ребенка интерес к исследованию природы, развивает мыслительные операции(анализ, синтез, классификацию, обобщение и т.д.), стимулирует познавательную активность и любознательность ребенка.</a:t>
            </a:r>
          </a:p>
          <a:p>
            <a:endParaRPr lang="ru-RU" sz="4000" b="1" spc="150" dirty="0">
              <a:ln w="11430"/>
              <a:solidFill>
                <a:srgbClr val="00206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Опыты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Что тонет, а что плавает?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Алексей\Desktop\Новая папка (5)\SAM_20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143116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Алексей\Desktop\Новая папка (5)\SAM_20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07181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Впущу и не выпущу (явление осмос)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Алексей\Desktop\Новая папка (5)\SAM_21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2143116"/>
            <a:ext cx="3214710" cy="24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Алексей\Desktop\Новая папка (5)\SAM_21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071678"/>
            <a:ext cx="3810027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Алексей\Desktop\Новая папка (5)\SAM_213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4214818"/>
            <a:ext cx="3286116" cy="2464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40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Как распускаются цветы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Алексей\Desktop\Новая папка (5)\SAM_20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2214554"/>
            <a:ext cx="5786478" cy="4339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Что может раствориться в воде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Алексей\Desktop\Новая папка (5)\SAM_20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3116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Алексей\Desktop\Новая папка (5)\SAM_20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928934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Как выйти сухим из воды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171" name="Picture 3" descr="C:\Users\Алексей\Desktop\Новая папка (5)\SAM_20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071677"/>
            <a:ext cx="4143404" cy="310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Алексей\Desktop\Новая папка (5)\SAM_209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2428867"/>
            <a:ext cx="4071966" cy="305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Алексей\Desktop\Новая папка (5)\SAM_209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0" y="2786058"/>
            <a:ext cx="4500594" cy="3375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Отражение предметов воде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Алексей\Desktop\Новая папка (5)\SAM_20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143116"/>
            <a:ext cx="4476781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Алексей\Desktop\Новая папка (5)\SAM_20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3000372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Пар-это тоже вода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218" name="Picture 2" descr="C:\Users\Алексей\Desktop\Новая папка (5)\SAM_21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000240"/>
            <a:ext cx="4500562" cy="3375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Алексей\Desktop\Новая папка (5)\SAM_21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2285992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Users\Алексей\Desktop\Новая папка (5)\SAM_217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286124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92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Прозрачность льда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42" name="Picture 2" descr="C:\Users\Алексей\Desktop\Новая папка (5)\DSC035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214554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Алексей\Desktop\Новая папка (5)\DSC035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786058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C:\Users\Алексей\Desktop\Новая папка (5)\SAM_21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52" y="3286124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Снежинки бывают разные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266" name="Picture 2" descr="C:\Users\Алексей\Desktop\Новая папка (5)\SAM_21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3116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Users\Алексей\Desktop\Новая папка (5)\SAM_218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2428868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C:\Users\Алексей\Desktop\Новая папка (5)\SAM_217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2786058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Продуктивная деятельность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Алексей\Desktop\Новая папка (5)\SAM_21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714488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C:\Users\Алексей\Desktop\Новая папка (5)\SAM_214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2071678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C:\Users\Алексей\Desktop\Новая папка (5)\SAM_22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3357562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sz="4000" dirty="0">
                <a:solidFill>
                  <a:srgbClr val="002060"/>
                </a:solidFill>
              </a:rPr>
              <a:t>ФГОС </a:t>
            </a:r>
            <a:r>
              <a:rPr lang="ru-RU" sz="4000" dirty="0" err="1">
                <a:solidFill>
                  <a:srgbClr val="002060"/>
                </a:solidFill>
              </a:rPr>
              <a:t>ДО:...Познавательное</a:t>
            </a:r>
            <a:r>
              <a:rPr lang="ru-RU" sz="4000" dirty="0">
                <a:solidFill>
                  <a:srgbClr val="002060"/>
                </a:solidFill>
              </a:rPr>
              <a:t> развитие предполагает развитие интересов детей, любознательности и познавательной мотивации; формирование познавательных действий, становления сознания; развитие воображения и творческой активности; формирование первичных представлений о себе, других людях, объектах окружающего мира(форме, цвете, материале, количестве, части и целом, пространстве и времени, причинах и следствиях и др.)</a:t>
            </a:r>
          </a:p>
          <a:p>
            <a:r>
              <a:rPr lang="ru-RU" sz="4000" dirty="0">
                <a:solidFill>
                  <a:srgbClr val="002060"/>
                </a:solidFill>
              </a:rPr>
              <a:t>Экспериментирование оказывает положительное влияние на эмоциональную сферу ребенка, на развитие творческих способностей, на формирование трудовых навыков и укрепление здоровья.</a:t>
            </a:r>
          </a:p>
          <a:p>
            <a:endParaRPr lang="ru-RU" dirty="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Домашнее задание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книга «Путешествие Капельки»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Алексей\Desktop\Новая папка (5)\SAM_21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64305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C:\Users\Алексей\Desktop\Новая папка (5)\SAM_215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214686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Панно «Круговорот воды в природе»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Алексей\Desktop\Новая папка (5)\SAM_22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500174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C:\Users\Алексей\Desktop\Новая папка (5)\SAM_219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2428868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C:\Users\Алексей\Desktop\Новая папка (5)\SAM_219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3286124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Мини музей «Волшебница вода»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Алексей\Desktop\Новая папка (5)\SAM_21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428736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C:\Users\Алексей\Desktop\Новая папка (5)\SAM_218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571612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C:\Users\Алексей\Desktop\Новая папка (5)\SAM_219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3214686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Алексей\Desktop\Новая папка (5)\SAM_21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428736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C:\Users\Алексей\Desktop\Новая папка (5)\SAM_218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357562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Цель:</a:t>
            </a:r>
            <a:r>
              <a:rPr lang="ru-RU" dirty="0">
                <a:solidFill>
                  <a:srgbClr val="002060"/>
                </a:solidFill>
              </a:rPr>
              <a:t> расширять знания детей о воде как объекте неживой природы, её значении для жизни человека, роли в окружающем мире.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Задачи: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Обучающие:</a:t>
            </a:r>
            <a:r>
              <a:rPr lang="ru-RU" dirty="0">
                <a:solidFill>
                  <a:srgbClr val="002060"/>
                </a:solidFill>
              </a:rPr>
              <a:t> Продолжать знакомить детей с самым важным компонентом  природы- водой, без которой невозможна жизнь на планете Земля. расширять представления о роли воды в жизни растений, животных, человека и её влиянии на здоровье. Формировать представления о свойствах воды, о состояниях. Формировать осознанное, бережное отношение к воде как важному природному ресурсу, закладывать основы экологической культуры личности. Учить приобретать новую информацию через экспериментирование.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Развивающие:</a:t>
            </a:r>
            <a:r>
              <a:rPr lang="ru-RU" dirty="0">
                <a:solidFill>
                  <a:srgbClr val="002060"/>
                </a:solidFill>
              </a:rPr>
              <a:t>  Развивать наблюдательность, интерес к познавательно- исследовательской деятельности, эмоционально- эстетические чувства, самостоятельность, активность, инициативность, познавательные процессы.  Развивать монологическую, диалогическую и связную речь детей.   Развивать умение работать в группе.</a:t>
            </a:r>
          </a:p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Воспитательные:</a:t>
            </a:r>
            <a:r>
              <a:rPr lang="ru-RU" dirty="0">
                <a:solidFill>
                  <a:srgbClr val="002060"/>
                </a:solidFill>
              </a:rPr>
              <a:t> Воспитывать интерес к явлениям природы, бережное отношение к воде, экономному её использованию. Воспитывать любознательность, доброжелательное взаимодействие детей друг с другом, в процессе всей реализации проекта.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Коррекционные:</a:t>
            </a:r>
            <a:r>
              <a:rPr lang="ru-RU" dirty="0">
                <a:solidFill>
                  <a:srgbClr val="002060"/>
                </a:solidFill>
              </a:rPr>
              <a:t> Совершенствовать зрительное восприятие; развивать слуховое внимание, словесно- логическое мышление; развивать зрительно- моторную координацию; развитие мелкой моторики, развитие прослеживающей функции глаза и развитие речевого дыхания, развитие наглядно- действенного мышления.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1316</Words>
  <Application>Microsoft Office PowerPoint</Application>
  <PresentationFormat>Экран (4:3)</PresentationFormat>
  <Paragraphs>86</Paragraphs>
  <Slides>44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Задачи:</vt:lpstr>
      <vt:lpstr>Слайд 7</vt:lpstr>
      <vt:lpstr>Слайд 8</vt:lpstr>
      <vt:lpstr>Слайд 9</vt:lpstr>
      <vt:lpstr>Взаимодействие с родителями: </vt:lpstr>
      <vt:lpstr>План реализации проекта.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Результат проекта: </vt:lpstr>
      <vt:lpstr>Экскурсия на реку Волга</vt:lpstr>
      <vt:lpstr>Экскурсия на пруд</vt:lpstr>
      <vt:lpstr>Аппликация «Море с рыбками»</vt:lpstr>
      <vt:lpstr>Аппликация «Море с рыбками»</vt:lpstr>
      <vt:lpstr>Слайд 27</vt:lpstr>
      <vt:lpstr>Занятие «Волшебница вода»</vt:lpstr>
      <vt:lpstr>Слайд 29</vt:lpstr>
      <vt:lpstr>Опыты 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Продуктивная деятельность</vt:lpstr>
      <vt:lpstr>Домашнее задание книга «Путешествие Капельки»</vt:lpstr>
      <vt:lpstr>Панно «Круговорот воды в природе»</vt:lpstr>
      <vt:lpstr>Мини музей «Волшебница вода»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 Спиридонов</dc:creator>
  <cp:lastModifiedBy>Алексей Спиридонов</cp:lastModifiedBy>
  <cp:revision>29</cp:revision>
  <dcterms:created xsi:type="dcterms:W3CDTF">2017-12-10T12:15:41Z</dcterms:created>
  <dcterms:modified xsi:type="dcterms:W3CDTF">2017-12-23T07:52:38Z</dcterms:modified>
</cp:coreProperties>
</file>