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4071942"/>
            <a:ext cx="6172200" cy="21431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Использование игр и упражнений для развития тактильной чувствительности у детей с нарушением зрения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Я\Desktop\sensory__for_kids_1_59d9dea02b1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66"/>
            <a:ext cx="5172081" cy="3425219"/>
          </a:xfrm>
          <a:prstGeom prst="rect">
            <a:avLst/>
          </a:prstGeom>
          <a:noFill/>
        </p:spPr>
      </p:pic>
      <p:pic>
        <p:nvPicPr>
          <p:cNvPr id="1027" name="Picture 3" descr="C:\Users\Я\Desktop\тактильное восприятие\55010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357430"/>
            <a:ext cx="2466944" cy="1896311"/>
          </a:xfrm>
          <a:prstGeom prst="rect">
            <a:avLst/>
          </a:prstGeom>
          <a:noFill/>
        </p:spPr>
      </p:pic>
      <p:pic>
        <p:nvPicPr>
          <p:cNvPr id="1028" name="Picture 4" descr="C:\Users\Я\Desktop\тактильное восприятие\tactile-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85728"/>
            <a:ext cx="2143120" cy="21431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67600" cy="12255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- игры с водой разной температуры;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- игры с мелкими камушками, бобовыми, сухим песком (теплым и холодным)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Я\Desktop\тактильное восприятие\detsad-91396-1426325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571613"/>
            <a:ext cx="2928958" cy="2196718"/>
          </a:xfrm>
          <a:prstGeom prst="rect">
            <a:avLst/>
          </a:prstGeom>
          <a:noFill/>
        </p:spPr>
      </p:pic>
      <p:pic>
        <p:nvPicPr>
          <p:cNvPr id="7171" name="Picture 3" descr="C:\Users\Я\Desktop\тактильное восприятие\hello_html_m34697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143380"/>
            <a:ext cx="3398803" cy="2262328"/>
          </a:xfrm>
          <a:prstGeom prst="rect">
            <a:avLst/>
          </a:prstGeom>
          <a:noFill/>
        </p:spPr>
      </p:pic>
      <p:pic>
        <p:nvPicPr>
          <p:cNvPr id="7172" name="Picture 4" descr="C:\Users\Я\Desktop\тактильное восприятие\ig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071942"/>
            <a:ext cx="3571900" cy="2389926"/>
          </a:xfrm>
          <a:prstGeom prst="rect">
            <a:avLst/>
          </a:prstGeom>
          <a:noFill/>
        </p:spPr>
      </p:pic>
      <p:pic>
        <p:nvPicPr>
          <p:cNvPr id="7173" name="Picture 5" descr="C:\Users\Я\Desktop\тактильное восприятие\orig_8e2d03012c0245d8a0a8e8df3b6bc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785926"/>
            <a:ext cx="2739857" cy="2018362"/>
          </a:xfrm>
          <a:prstGeom prst="rect">
            <a:avLst/>
          </a:prstGeom>
          <a:noFill/>
        </p:spPr>
      </p:pic>
      <p:pic>
        <p:nvPicPr>
          <p:cNvPr id="7174" name="Picture 6" descr="C:\Users\Я\Desktop\тактильное восприятие\zm_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071678"/>
            <a:ext cx="2619404" cy="174763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67600" cy="12969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- сортировка мелких предметов (пуговицы, желуди, бусинки, фишки, ракушки) разных по величине, форме и материалу.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Я\Desktop\тактильное восприятие\sor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63779"/>
            <a:ext cx="2357454" cy="3041482"/>
          </a:xfrm>
          <a:prstGeom prst="rect">
            <a:avLst/>
          </a:prstGeom>
          <a:noFill/>
        </p:spPr>
      </p:pic>
      <p:pic>
        <p:nvPicPr>
          <p:cNvPr id="8195" name="Picture 3" descr="C:\Users\Я\Desktop\тактильное восприятие\11646-24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1" y="1654481"/>
            <a:ext cx="3429023" cy="2203147"/>
          </a:xfrm>
          <a:prstGeom prst="rect">
            <a:avLst/>
          </a:prstGeom>
          <a:noFill/>
        </p:spPr>
      </p:pic>
      <p:pic>
        <p:nvPicPr>
          <p:cNvPr id="8196" name="Picture 4" descr="C:\Users\Я\Desktop\тактильное восприятие\424746c2c4802b72ba2ae6598bb9--kukly-i-igrushki-taktilnaya-igra-shkolnyj-avtob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14073262"/>
            <a:ext cx="3714676" cy="3714676"/>
          </a:xfrm>
          <a:prstGeom prst="rect">
            <a:avLst/>
          </a:prstGeom>
          <a:noFill/>
        </p:spPr>
      </p:pic>
      <p:pic>
        <p:nvPicPr>
          <p:cNvPr id="8197" name="Picture 5" descr="C:\Users\Я\Desktop\тактильное восприятие\424746c2c4802b72ba2ae6598bb9--kukly-i-igrushki-taktilnaya-igra-shkolnyj-avtob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857628"/>
            <a:ext cx="2741797" cy="2714668"/>
          </a:xfrm>
          <a:prstGeom prst="rect">
            <a:avLst/>
          </a:prstGeom>
          <a:noFill/>
        </p:spPr>
      </p:pic>
      <p:pic>
        <p:nvPicPr>
          <p:cNvPr id="8199" name="Picture 7" descr="C:\Users\Я\Desktop\тактильное восприятие\57189a228f46e_57189a228f4a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786322"/>
            <a:ext cx="2452710" cy="1575866"/>
          </a:xfrm>
          <a:prstGeom prst="rect">
            <a:avLst/>
          </a:prstGeom>
          <a:noFill/>
        </p:spPr>
      </p:pic>
      <p:pic>
        <p:nvPicPr>
          <p:cNvPr id="8200" name="Picture 8" descr="C:\Users\Я\Desktop\тактильное восприятие\detsad-103544-13984897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000240"/>
            <a:ext cx="2357435" cy="1767014"/>
          </a:xfrm>
          <a:prstGeom prst="rect">
            <a:avLst/>
          </a:prstGeom>
          <a:noFill/>
        </p:spPr>
      </p:pic>
      <p:pic>
        <p:nvPicPr>
          <p:cNvPr id="8201" name="Picture 9" descr="C:\Users\Я\Desktop\тактильное восприятие\foto_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4572008"/>
            <a:ext cx="3002064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285728"/>
            <a:ext cx="6172200" cy="65722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600" i="1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Выделяются два вида осязания: пассивное и активное</a:t>
            </a:r>
          </a:p>
          <a:p>
            <a:pPr algn="ctr"/>
            <a:r>
              <a:rPr lang="ru-RU" sz="2600" i="1" u="sng" dirty="0" smtClean="0">
                <a:solidFill>
                  <a:schemeClr val="accent1"/>
                </a:solidFill>
              </a:rPr>
              <a:t>Пассивное осязание</a:t>
            </a:r>
            <a:r>
              <a:rPr lang="ru-RU" sz="2600" dirty="0" smtClean="0"/>
              <a:t> - осуществляется благодаря деятельности кожно-механического анализатора. Однако пока осязательные раздражения действуют на тело (или любую его часть), находящееся в покое, возникающий образ предмета отличается глобальностью, некоторой неопределенностью и неточностью. Становится ясно, что первостепенная роль в познании отводится </a:t>
            </a:r>
            <a:r>
              <a:rPr lang="ru-RU" sz="2600" u="sng" dirty="0" smtClean="0"/>
              <a:t>активному осязанию</a:t>
            </a:r>
            <a:r>
              <a:rPr lang="ru-RU" sz="2600" dirty="0" smtClean="0"/>
              <a:t>.</a:t>
            </a:r>
          </a:p>
          <a:p>
            <a:pPr algn="ctr"/>
            <a:r>
              <a:rPr lang="ru-RU" sz="2600" i="1" u="sng" dirty="0" smtClean="0">
                <a:solidFill>
                  <a:schemeClr val="accent1"/>
                </a:solidFill>
              </a:rPr>
              <a:t>Активное осязание</a:t>
            </a:r>
            <a:r>
              <a:rPr lang="ru-RU" sz="2600" dirty="0" smtClean="0"/>
              <a:t> – формирование осязательного образа в результате его преднамеренного ощупывания, в котором одну из ведущих ролей играют кинестетические (двигательные) ощущения.  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0"/>
            <a:ext cx="6172200" cy="63817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Различные дидактические тренажеры, игры, пособия:</a:t>
            </a:r>
          </a:p>
          <a:p>
            <a:pPr algn="ctr"/>
            <a:r>
              <a:rPr lang="ru-RU" sz="2400" u="sng" dirty="0" smtClean="0"/>
              <a:t>Шариковые ванны для рук</a:t>
            </a:r>
          </a:p>
          <a:p>
            <a:pPr algn="ctr"/>
            <a:endParaRPr lang="ru-RU" sz="2400" u="sng" dirty="0" smtClean="0"/>
          </a:p>
          <a:p>
            <a:pPr algn="ctr"/>
            <a:endParaRPr lang="ru-RU" sz="2400" u="sng" dirty="0" smtClean="0"/>
          </a:p>
          <a:p>
            <a:pPr algn="ctr"/>
            <a:endParaRPr lang="ru-RU" sz="2400" u="sng" dirty="0" smtClean="0"/>
          </a:p>
          <a:p>
            <a:pPr algn="ctr"/>
            <a:endParaRPr lang="ru-RU" sz="2400" u="sng" dirty="0" smtClean="0"/>
          </a:p>
          <a:p>
            <a:pPr algn="ctr"/>
            <a:endParaRPr lang="ru-RU" sz="2400" u="sng" dirty="0" smtClean="0"/>
          </a:p>
          <a:p>
            <a:pPr algn="ctr"/>
            <a:endParaRPr lang="ru-RU" sz="2400" u="sng" dirty="0" smtClean="0"/>
          </a:p>
          <a:p>
            <a:pPr algn="ctr"/>
            <a:r>
              <a:rPr lang="ru-RU" sz="2400" u="sng" dirty="0" smtClean="0"/>
              <a:t>Осязательные ванны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Я\Desktop\тактильное восприятие\130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2357454" cy="1841085"/>
          </a:xfrm>
          <a:prstGeom prst="rect">
            <a:avLst/>
          </a:prstGeom>
          <a:noFill/>
        </p:spPr>
      </p:pic>
      <p:pic>
        <p:nvPicPr>
          <p:cNvPr id="9219" name="Picture 3" descr="C:\Users\Я\Desktop\тактильное восприятие\mot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571612"/>
            <a:ext cx="2428892" cy="1821669"/>
          </a:xfrm>
          <a:prstGeom prst="rect">
            <a:avLst/>
          </a:prstGeom>
          <a:noFill/>
        </p:spPr>
      </p:pic>
      <p:pic>
        <p:nvPicPr>
          <p:cNvPr id="9220" name="Picture 4" descr="C:\Users\Я\Desktop\тактильное восприятие\8824_4fbcebef83260b5cd0e75515246118b8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571612"/>
            <a:ext cx="2494667" cy="1620536"/>
          </a:xfrm>
          <a:prstGeom prst="rect">
            <a:avLst/>
          </a:prstGeom>
          <a:noFill/>
        </p:spPr>
      </p:pic>
      <p:pic>
        <p:nvPicPr>
          <p:cNvPr id="9221" name="Picture 5" descr="C:\Users\Я\Desktop\тактильное восприятие\sensornaya_korobka_shari-900x6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857760"/>
            <a:ext cx="2119311" cy="1589484"/>
          </a:xfrm>
          <a:prstGeom prst="rect">
            <a:avLst/>
          </a:prstGeom>
          <a:noFill/>
        </p:spPr>
      </p:pic>
      <p:pic>
        <p:nvPicPr>
          <p:cNvPr id="9222" name="Picture 6" descr="C:\Users\Я\Desktop\тактильное восприятие\igry-s-fasolju-dlja-razvitija-melkoj-motoriki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429132"/>
            <a:ext cx="2857520" cy="2143140"/>
          </a:xfrm>
          <a:prstGeom prst="rect">
            <a:avLst/>
          </a:prstGeom>
          <a:noFill/>
        </p:spPr>
      </p:pic>
      <p:pic>
        <p:nvPicPr>
          <p:cNvPr id="9223" name="Picture 7" descr="C:\Users\Я\Desktop\тактильное восприятие\detsad-352280-14379065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572008"/>
            <a:ext cx="2857488" cy="1903579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0"/>
            <a:ext cx="6172200" cy="6381750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chemeClr val="tx2">
                    <a:lumMod val="90000"/>
                  </a:schemeClr>
                </a:solidFill>
              </a:rPr>
              <a:t>Тактильное панно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 (сенсорная панель для рук)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0242" name="Picture 2" descr="C:\Users\Я\Desktop\тактильное восприятие\5c43664bc33518f07a18635149b1ef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928670"/>
            <a:ext cx="2895231" cy="2064262"/>
          </a:xfrm>
          <a:prstGeom prst="rect">
            <a:avLst/>
          </a:prstGeom>
          <a:noFill/>
        </p:spPr>
      </p:pic>
      <p:pic>
        <p:nvPicPr>
          <p:cNvPr id="10243" name="Picture 3" descr="C:\Users\Я\Desktop\тактильное восприятие\6b4be4847090f2b492f6606a2aa6--kukly-i-igrushki-igra-vremena-goda-razvivayuschie-moduli-iz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71810"/>
            <a:ext cx="3643338" cy="1853244"/>
          </a:xfrm>
          <a:prstGeom prst="rect">
            <a:avLst/>
          </a:prstGeom>
          <a:noFill/>
        </p:spPr>
      </p:pic>
      <p:pic>
        <p:nvPicPr>
          <p:cNvPr id="10244" name="Picture 4" descr="C:\Users\Я\Desktop\тактильное восприятие\IMG_73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928670"/>
            <a:ext cx="3071834" cy="2049489"/>
          </a:xfrm>
          <a:prstGeom prst="rect">
            <a:avLst/>
          </a:prstGeom>
          <a:noFill/>
        </p:spPr>
      </p:pic>
      <p:pic>
        <p:nvPicPr>
          <p:cNvPr id="10245" name="Picture 5" descr="C:\Users\Я\Desktop\тактильное восприятие\taktilno-obuchayushha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286124"/>
            <a:ext cx="2817810" cy="2817810"/>
          </a:xfrm>
          <a:prstGeom prst="rect">
            <a:avLst/>
          </a:prstGeom>
          <a:noFill/>
        </p:spPr>
      </p:pic>
      <p:pic>
        <p:nvPicPr>
          <p:cNvPr id="10246" name="Picture 6" descr="C:\Users\Я\Desktop\тактильное восприятие\24297156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5000636"/>
            <a:ext cx="2241891" cy="1571077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285728"/>
            <a:ext cx="6172200" cy="6096022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chemeClr val="tx2">
                    <a:lumMod val="90000"/>
                  </a:schemeClr>
                </a:solidFill>
              </a:rPr>
              <a:t>Волшебный куб и тактильные книги</a:t>
            </a:r>
            <a:endParaRPr lang="ru-RU" sz="2400" u="sng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1266" name="Picture 2" descr="C:\Users\Я\Desktop\тактильное восприятие\c30b28b36111c9a7920943188aeb57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928934"/>
            <a:ext cx="1810897" cy="1723887"/>
          </a:xfrm>
          <a:prstGeom prst="rect">
            <a:avLst/>
          </a:prstGeom>
          <a:noFill/>
        </p:spPr>
      </p:pic>
      <p:pic>
        <p:nvPicPr>
          <p:cNvPr id="11267" name="Picture 3" descr="C:\Users\Я\Desktop\тактильное восприятие\62573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928934"/>
            <a:ext cx="1714512" cy="1763901"/>
          </a:xfrm>
          <a:prstGeom prst="rect">
            <a:avLst/>
          </a:prstGeom>
          <a:noFill/>
        </p:spPr>
      </p:pic>
      <p:pic>
        <p:nvPicPr>
          <p:cNvPr id="11268" name="Picture 4" descr="C:\Users\Я\Desktop\тактильное восприятие\12qPeWWF5KT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142984"/>
            <a:ext cx="2426726" cy="1726009"/>
          </a:xfrm>
          <a:prstGeom prst="rect">
            <a:avLst/>
          </a:prstGeom>
          <a:noFill/>
        </p:spPr>
      </p:pic>
      <p:pic>
        <p:nvPicPr>
          <p:cNvPr id="11269" name="Picture 5" descr="C:\Users\Я\Desktop\тактильное восприятие\image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786322"/>
            <a:ext cx="2452545" cy="1634008"/>
          </a:xfrm>
          <a:prstGeom prst="rect">
            <a:avLst/>
          </a:prstGeom>
          <a:noFill/>
        </p:spPr>
      </p:pic>
      <p:pic>
        <p:nvPicPr>
          <p:cNvPr id="11270" name="Picture 6" descr="C:\Users\Я\Desktop\тактильное восприятие\s1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142985"/>
            <a:ext cx="2747084" cy="1543518"/>
          </a:xfrm>
          <a:prstGeom prst="rect">
            <a:avLst/>
          </a:prstGeom>
          <a:noFill/>
        </p:spPr>
      </p:pic>
      <p:pic>
        <p:nvPicPr>
          <p:cNvPr id="11271" name="Picture 7" descr="C:\Users\Я\Desktop\тактильное восприятие\taktilno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2928934"/>
            <a:ext cx="2214578" cy="1345356"/>
          </a:xfrm>
          <a:prstGeom prst="rect">
            <a:avLst/>
          </a:prstGeom>
          <a:noFill/>
        </p:spPr>
      </p:pic>
      <p:pic>
        <p:nvPicPr>
          <p:cNvPr id="11272" name="Picture 8" descr="C:\Users\Я\Desktop\тактильное восприятие\Vystavka-taktilnyh-kn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4786322"/>
            <a:ext cx="2357454" cy="181976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285728"/>
            <a:ext cx="7539038" cy="6215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этапы работы по развитию тактильной чувствительности: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1.</a:t>
            </a:r>
            <a:r>
              <a:rPr lang="ru-RU" sz="2400" dirty="0" smtClean="0">
                <a:solidFill>
                  <a:schemeClr val="accent3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ощупывание предметов с различной поверхностью с открытыми глазами, в дальнейшем - с закрытыми;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chemeClr val="accent3"/>
                </a:solidFill>
              </a:rPr>
              <a:t>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обучение специальным обследующим движениям (поглаживание, разминание, постукивание, сжимание и др.);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3.</a:t>
            </a:r>
            <a:r>
              <a:rPr lang="ru-RU" sz="2200" dirty="0" smtClean="0">
                <a:solidFill>
                  <a:schemeClr val="tx1"/>
                </a:solidFill>
              </a:rPr>
              <a:t> обозначение отдельными словами свойств и качеств используемых материалов и признаков предмета;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4.</a:t>
            </a:r>
            <a:r>
              <a:rPr lang="ru-RU" sz="2200" dirty="0" smtClean="0">
                <a:solidFill>
                  <a:schemeClr val="tx1"/>
                </a:solidFill>
              </a:rPr>
              <a:t> ощупывание предметов с контрастными поверхностями с открытыми глазами, в дальнейшем - с закрытыми;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6215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5.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нахождение на ощупь необходимого объемного предмета по описанию свойств и качеств материала, из которого он изготовлен, или по другому признаку (выбор сначала из 2-х предметов, а затем из 3-5-ти предметов);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6.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нахождение контура предмета из нескольких (3-4) предложенных контуров предметов;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7. </a:t>
            </a:r>
            <a:r>
              <a:rPr lang="ru-RU" sz="2400" dirty="0" smtClean="0">
                <a:solidFill>
                  <a:schemeClr val="tx1"/>
                </a:solidFill>
              </a:rPr>
              <a:t>определение по контуру самого предмета с закрытыми (завязанными) глазами;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8. </a:t>
            </a:r>
            <a:r>
              <a:rPr lang="ru-RU" sz="2400" dirty="0" smtClean="0">
                <a:solidFill>
                  <a:schemeClr val="tx1"/>
                </a:solidFill>
              </a:rPr>
              <a:t>нахождение двух одинаковых контуров предмета из нескольких предложенных контуров предметов с закрытыми (завязанными) глазами.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67600" cy="25003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Дидактические игры для развития тактильных ощущений: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accent3"/>
                </a:solidFill>
              </a:rPr>
              <a:t/>
            </a:r>
            <a:br>
              <a:rPr lang="ru-RU" sz="2800" b="1" dirty="0" smtClean="0">
                <a:solidFill>
                  <a:schemeClr val="accent3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«Чудесный мешочек», «Узнай фигуру», «Определи на ощупь»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12290" name="Picture 2" descr="C:\Users\Я\Desktop\тактильное восприятие\frukty-cvet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2646981" cy="2528885"/>
          </a:xfrm>
          <a:prstGeom prst="rect">
            <a:avLst/>
          </a:prstGeom>
          <a:noFill/>
        </p:spPr>
      </p:pic>
      <p:pic>
        <p:nvPicPr>
          <p:cNvPr id="12291" name="Picture 3" descr="C:\Users\Я\Desktop\тактильное восприятие\57781706dee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43116"/>
            <a:ext cx="2643206" cy="2643206"/>
          </a:xfrm>
          <a:prstGeom prst="rect">
            <a:avLst/>
          </a:prstGeom>
          <a:noFill/>
        </p:spPr>
      </p:pic>
      <p:pic>
        <p:nvPicPr>
          <p:cNvPr id="12292" name="Picture 4" descr="C:\Users\Я\Desktop\тактильное восприятие\40caf0ea22dcb4958a5f8f7d2663692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143116"/>
            <a:ext cx="3119446" cy="2976570"/>
          </a:xfrm>
          <a:prstGeom prst="rect">
            <a:avLst/>
          </a:prstGeom>
          <a:noFill/>
        </p:spPr>
      </p:pic>
      <p:pic>
        <p:nvPicPr>
          <p:cNvPr id="12293" name="Picture 5" descr="C:\Users\Я\Desktop\тактильное восприятие\volshebnii-mechoch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643446"/>
            <a:ext cx="2564928" cy="1928826"/>
          </a:xfrm>
          <a:prstGeom prst="rect">
            <a:avLst/>
          </a:prstGeom>
          <a:noFill/>
        </p:spPr>
      </p:pic>
      <p:pic>
        <p:nvPicPr>
          <p:cNvPr id="12294" name="Picture 6" descr="C:\Users\Я\Desktop\тактильное восприятие\konspekt-zanyatiya-po-obucheniyu-igre-dlya-detej-s-narusheniyami-intellekta-v-gruppe-pervogo-goda-obucheniya-chudesnyj-meshoch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786322"/>
            <a:ext cx="2683380" cy="179052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631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«Угадай, из чего сделан предмет», «Угадай предмет, цифру»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Я\Desktop\тактильное восприятие\bizibord-s-kormashk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2981423" cy="2238375"/>
          </a:xfrm>
          <a:prstGeom prst="rect">
            <a:avLst/>
          </a:prstGeom>
          <a:noFill/>
        </p:spPr>
      </p:pic>
      <p:pic>
        <p:nvPicPr>
          <p:cNvPr id="13315" name="Picture 3" descr="C:\Users\Я\Desktop\тактильное восприятие\detsad-92605-1414294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071546"/>
            <a:ext cx="2829733" cy="2224089"/>
          </a:xfrm>
          <a:prstGeom prst="rect">
            <a:avLst/>
          </a:prstGeom>
          <a:noFill/>
        </p:spPr>
      </p:pic>
      <p:pic>
        <p:nvPicPr>
          <p:cNvPr id="13316" name="Picture 4" descr="C:\Users\Я\Desktop\тактильное восприятие\108239338_large_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71876"/>
            <a:ext cx="3214710" cy="2575447"/>
          </a:xfrm>
          <a:prstGeom prst="rect">
            <a:avLst/>
          </a:prstGeom>
          <a:noFill/>
        </p:spPr>
      </p:pic>
      <p:pic>
        <p:nvPicPr>
          <p:cNvPr id="13317" name="Picture 5" descr="C:\Users\Я\Desktop\тактильное восприятие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065715"/>
            <a:ext cx="2500330" cy="1998096"/>
          </a:xfrm>
          <a:prstGeom prst="rect">
            <a:avLst/>
          </a:prstGeom>
          <a:noFill/>
        </p:spPr>
      </p:pic>
      <p:pic>
        <p:nvPicPr>
          <p:cNvPr id="13318" name="Picture 6" descr="C:\Users\Я\Desktop\тактильное восприятие\2(63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5000636"/>
            <a:ext cx="2399563" cy="1559716"/>
          </a:xfrm>
          <a:prstGeom prst="rect">
            <a:avLst/>
          </a:prstGeom>
          <a:noFill/>
        </p:spPr>
      </p:pic>
      <p:pic>
        <p:nvPicPr>
          <p:cNvPr id="13319" name="Picture 7" descr="C:\Users\Я\Desktop\тактильное восприятие\5a9264aed55c893c9d5b919d710w--kukly-i-igrushki-taktilnye-doschechki-21-sht-bolshoj-avtobus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344452"/>
            <a:ext cx="2000264" cy="1633549"/>
          </a:xfrm>
          <a:prstGeom prst="rect">
            <a:avLst/>
          </a:prstGeom>
          <a:noFill/>
        </p:spPr>
      </p:pic>
      <p:pic>
        <p:nvPicPr>
          <p:cNvPr id="13320" name="Picture 8" descr="C:\Users\Я\Desktop\тактильное восприятие\kak-sdelat-materialy-dlya-zanyatij-po-metodike-montessori-svoimi-rukami--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143248"/>
            <a:ext cx="2083584" cy="16996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972452" cy="14176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Особенности тактильного восприятия у детей с нарушением зрительных функций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Я\Desktop\domino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500174"/>
            <a:ext cx="7181848" cy="2779248"/>
          </a:xfrm>
          <a:prstGeom prst="rect">
            <a:avLst/>
          </a:prstGeom>
          <a:noFill/>
        </p:spPr>
      </p:pic>
      <p:pic>
        <p:nvPicPr>
          <p:cNvPr id="1027" name="Picture 3" descr="C:\Users\Я\Desktop\DJ08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57694"/>
            <a:ext cx="2771776" cy="2128939"/>
          </a:xfrm>
          <a:prstGeom prst="rect">
            <a:avLst/>
          </a:prstGeom>
          <a:noFill/>
        </p:spPr>
      </p:pic>
      <p:pic>
        <p:nvPicPr>
          <p:cNvPr id="1028" name="Picture 4" descr="C:\Users\Я\Desktop\58563f6796ad84643d9269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256"/>
            <a:ext cx="2285992" cy="2285992"/>
          </a:xfrm>
          <a:prstGeom prst="rect">
            <a:avLst/>
          </a:prstGeom>
          <a:noFill/>
        </p:spPr>
      </p:pic>
      <p:pic>
        <p:nvPicPr>
          <p:cNvPr id="1029" name="Picture 5" descr="C:\Users\Я\Desktop\hello_html_m4c0eb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572008"/>
            <a:ext cx="2726086" cy="181012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285776"/>
            <a:ext cx="7467600" cy="750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solidFill>
                  <a:schemeClr val="accent3"/>
                </a:solidFill>
              </a:rPr>
            </a:br>
            <a:r>
              <a:rPr lang="ru-RU" sz="3100" b="1" dirty="0" smtClean="0"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solidFill>
                  <a:schemeClr val="accent3"/>
                </a:solidFill>
              </a:rPr>
            </a:br>
            <a:r>
              <a:rPr lang="ru-RU" sz="3100" b="1" dirty="0" smtClean="0"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solidFill>
                  <a:schemeClr val="accent3"/>
                </a:solidFill>
              </a:rPr>
            </a:br>
            <a:r>
              <a:rPr lang="ru-RU" sz="3100" b="1" dirty="0" smtClean="0"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solidFill>
                  <a:schemeClr val="accent3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Примеры упражнений по развитию тактильной чувствительности </a:t>
            </a:r>
            <a:r>
              <a:rPr lang="ru-RU" sz="2700" b="1" dirty="0" smtClean="0">
                <a:solidFill>
                  <a:srgbClr val="002060"/>
                </a:solidFill>
              </a:rPr>
              <a:t>(</a:t>
            </a:r>
            <a:r>
              <a:rPr lang="ru-RU" sz="2700" b="1" i="1" dirty="0" smtClean="0">
                <a:solidFill>
                  <a:srgbClr val="002060"/>
                </a:solidFill>
              </a:rPr>
              <a:t>выполняются с закрытыми глазами</a:t>
            </a:r>
            <a:r>
              <a:rPr lang="ru-RU" sz="2700" b="1" dirty="0" smtClean="0">
                <a:solidFill>
                  <a:srgbClr val="002060"/>
                </a:solidFill>
              </a:rPr>
              <a:t>):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1.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называние пальцев рук в произвольном порядке (педагог дотрагивается до пальца, ребенок его показывает и называет);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2.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ощупывание фактуры материала одной рукой, нахождение предмета из этого материала - той же или другой рукой;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3.</a:t>
            </a:r>
            <a:r>
              <a:rPr lang="ru-RU" sz="3100" b="1" dirty="0" smtClean="0">
                <a:solidFill>
                  <a:schemeClr val="accent3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ощупывание фигуры, предмета или буквы одной рукой, нахождение среди прочих - той же или другой рукой;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4.</a:t>
            </a:r>
            <a:r>
              <a:rPr lang="ru-RU" sz="3100" dirty="0" smtClean="0">
                <a:solidFill>
                  <a:schemeClr val="tx1"/>
                </a:solidFill>
              </a:rPr>
              <a:t> опознание фигур, цифр или букв, написанных на правой и левой руке.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50977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ЗАКЛЮЧЕНИЕ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Полноценно организованная предметная  среда, игры и упражнения на развитие тактильных ощущений, дают хорошие результаты, способствуют гармоничному развитию воспитанников   и положительно влияют   на  сопровождение детей                                                </a:t>
            </a:r>
            <a:b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 ограниченными возможностями здоровья                                                        в условиях  инклюзивного                                     образования.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Я\Desktop\тактильное восприятие\razviva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419868" cy="535785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643042" y="3357562"/>
            <a:ext cx="6286544" cy="857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172200" cy="6572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u="sng" dirty="0" smtClean="0">
                <a:solidFill>
                  <a:schemeClr val="accent1"/>
                </a:solidFill>
              </a:rPr>
              <a:t>Тактильно-двигательное восприятие</a:t>
            </a:r>
            <a:r>
              <a:rPr lang="ru-RU" sz="2700" i="1" dirty="0" smtClean="0"/>
              <a:t> </a:t>
            </a:r>
            <a:r>
              <a:rPr lang="ru-RU" sz="2700" dirty="0" smtClean="0"/>
              <a:t>- </a:t>
            </a:r>
            <a:r>
              <a:rPr lang="ru-RU" sz="2700" b="0" dirty="0" smtClean="0"/>
              <a:t>основа развития у детей с нарушением зрения таких психических процессов, как внимание, память, восприятие, мышление и речь.</a:t>
            </a:r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ru-RU" sz="2700" b="0" dirty="0" smtClean="0"/>
              <a:t>тактильное восприятие представляет собой отражение целого комплекса качеств объекта, воспринимаемых человеком посредством прикосновения, ощущения давления, температуры, боли.</a:t>
            </a:r>
            <a:br>
              <a:rPr lang="ru-RU" sz="2700" b="0" dirty="0" smtClean="0"/>
            </a:br>
            <a:r>
              <a:rPr lang="ru-RU" sz="2200" b="0" dirty="0" smtClean="0"/>
              <a:t/>
            </a:r>
            <a:br>
              <a:rPr lang="ru-RU" sz="2200" b="0" dirty="0" smtClean="0"/>
            </a:br>
            <a:r>
              <a:rPr lang="ru-RU" sz="2700" b="0" u="sng" dirty="0" smtClean="0"/>
              <a:t>Тактильный </a:t>
            </a:r>
            <a:r>
              <a:rPr lang="ru-RU" sz="2700" b="0" dirty="0" smtClean="0"/>
              <a:t>(от лат. tactilis - осязательный)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-285776"/>
            <a:ext cx="7467600" cy="714377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3600" dirty="0" smtClean="0"/>
          </a:p>
          <a:p>
            <a:pPr algn="just">
              <a:buNone/>
            </a:pPr>
            <a:endParaRPr lang="ru-RU" sz="96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/>
              <a:t>       </a:t>
            </a:r>
            <a:r>
              <a:rPr lang="ru-RU" sz="9600" dirty="0" smtClean="0">
                <a:solidFill>
                  <a:srgbClr val="002060"/>
                </a:solidFill>
              </a:rPr>
              <a:t>Изучение осязательного восприятия слабовидящих детей, показывает значительное превосходство слабовидящих детей над нормально развивающимися сверстниками в продуктивности осязательного восприятия.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       Для слабовидящих характерен более высокий уровень последовательности перцептивных действий, в отличие от хаотичности осязательных движений, часто наблюдающейся у нормально видящего.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       Таким образом, тактильное восприятие является способом познания мира ребёнком с нарушением зрения. Огромное компенсаторное значение имеет развитие остаточного зрения, которое оказывает значительную помощь ребёнку при осязательном восприятии предметов.</a:t>
            </a:r>
          </a:p>
          <a:p>
            <a:pPr algn="just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67600" cy="32861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- лепка из пластилина, глины, теста;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Я\Desktop\тактильное восприятие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00108"/>
            <a:ext cx="4548166" cy="3004623"/>
          </a:xfrm>
          <a:prstGeom prst="rect">
            <a:avLst/>
          </a:prstGeom>
          <a:noFill/>
        </p:spPr>
      </p:pic>
      <p:pic>
        <p:nvPicPr>
          <p:cNvPr id="2051" name="Picture 3" descr="C:\Users\Я\Desktop\тактильное восприятие\c4a0ad5d6f4feefcf7cbee137826bc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00504"/>
            <a:ext cx="3405211" cy="2553909"/>
          </a:xfrm>
          <a:prstGeom prst="rect">
            <a:avLst/>
          </a:prstGeom>
          <a:noFill/>
        </p:spPr>
      </p:pic>
      <p:pic>
        <p:nvPicPr>
          <p:cNvPr id="2052" name="Picture 4" descr="C:\Users\Я\Desktop\тактильное восприятие\lepk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00504"/>
            <a:ext cx="3465937" cy="252889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896128" cy="15716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- аппликация из разного материала (бумага, ткань, пух, вата, нитки);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- аппликационная лепка (заполнение рельефного рисунка пластилином);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Я\Desktop\тактильное восприятие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2928958" cy="2196719"/>
          </a:xfrm>
          <a:prstGeom prst="rect">
            <a:avLst/>
          </a:prstGeom>
          <a:noFill/>
        </p:spPr>
      </p:pic>
      <p:pic>
        <p:nvPicPr>
          <p:cNvPr id="3075" name="Picture 3" descr="C:\Users\Я\Desktop\тактильное восприятие\applikaciya-iz-salfet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928802"/>
            <a:ext cx="2441046" cy="1857388"/>
          </a:xfrm>
          <a:prstGeom prst="rect">
            <a:avLst/>
          </a:prstGeom>
          <a:noFill/>
        </p:spPr>
      </p:pic>
      <p:pic>
        <p:nvPicPr>
          <p:cNvPr id="3076" name="Picture 4" descr="C:\Users\Я\Desktop\тактильное восприятие\applikaciya-iz-bumagi-dlya-det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071942"/>
            <a:ext cx="3143240" cy="2357430"/>
          </a:xfrm>
          <a:prstGeom prst="rect">
            <a:avLst/>
          </a:prstGeom>
          <a:noFill/>
        </p:spPr>
      </p:pic>
      <p:pic>
        <p:nvPicPr>
          <p:cNvPr id="3077" name="Picture 5" descr="C:\Users\Я\Desktop\тактильное восприятие\10143653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929066"/>
            <a:ext cx="3320551" cy="2643182"/>
          </a:xfrm>
          <a:prstGeom prst="rect">
            <a:avLst/>
          </a:prstGeom>
          <a:noFill/>
        </p:spPr>
      </p:pic>
      <p:pic>
        <p:nvPicPr>
          <p:cNvPr id="3078" name="Picture 6" descr="C:\Users\Я\Desktop\тактильное восприятие\2898258_76893-700x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857364"/>
            <a:ext cx="2944802" cy="205294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215238" cy="10001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- оригами (конструирование из бумаги);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- вышивка по картону (изонить);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Я\Desktop\тактильное восприятие\4_27bba2aaf1583b95d96284c1ef023dfb_1394957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2700337" cy="3618541"/>
          </a:xfrm>
          <a:prstGeom prst="rect">
            <a:avLst/>
          </a:prstGeom>
          <a:noFill/>
        </p:spPr>
      </p:pic>
      <p:pic>
        <p:nvPicPr>
          <p:cNvPr id="4099" name="Picture 3" descr="C:\Users\Я\Desktop\тактильное восприятие\9758b51e17c72910e05a9e97ded7701f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000108"/>
            <a:ext cx="2461863" cy="3286148"/>
          </a:xfrm>
          <a:prstGeom prst="rect">
            <a:avLst/>
          </a:prstGeom>
          <a:noFill/>
        </p:spPr>
      </p:pic>
      <p:pic>
        <p:nvPicPr>
          <p:cNvPr id="4100" name="Picture 4" descr="C:\Users\Я\Desktop\тактильное восприятие\detsad-438694-1455216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429132"/>
            <a:ext cx="3838579" cy="2156698"/>
          </a:xfrm>
          <a:prstGeom prst="rect">
            <a:avLst/>
          </a:prstGeom>
          <a:noFill/>
        </p:spPr>
      </p:pic>
      <p:pic>
        <p:nvPicPr>
          <p:cNvPr id="4104" name="Picture 8" descr="C:\Users\Я\Desktop\тактильное восприятие\ris.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571612"/>
            <a:ext cx="2714612" cy="1946920"/>
          </a:xfrm>
          <a:prstGeom prst="rect">
            <a:avLst/>
          </a:prstGeom>
          <a:noFill/>
        </p:spPr>
      </p:pic>
      <p:pic>
        <p:nvPicPr>
          <p:cNvPr id="4105" name="Picture 9" descr="C:\Users\Я\Desktop\тактильное восприятие\s1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714884"/>
            <a:ext cx="2805116" cy="185736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929486" cy="1643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- макраме (плетение из ниток, веревок, шнурков);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- рисование (пальцами, кусочком ваты, поролоном и др.);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Я\Desktop\тактильное восприятие\palchikovie-kraski-dlya-detej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143372" cy="2760123"/>
          </a:xfrm>
          <a:prstGeom prst="rect">
            <a:avLst/>
          </a:prstGeom>
          <a:noFill/>
        </p:spPr>
      </p:pic>
      <p:pic>
        <p:nvPicPr>
          <p:cNvPr id="5123" name="Picture 3" descr="C:\Users\Я\Desktop\тактильное восприятие\3582073843_eb9baea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2234469" cy="2238947"/>
          </a:xfrm>
          <a:prstGeom prst="rect">
            <a:avLst/>
          </a:prstGeom>
          <a:noFill/>
        </p:spPr>
      </p:pic>
      <p:pic>
        <p:nvPicPr>
          <p:cNvPr id="5124" name="Picture 4" descr="C:\Users\Я\Desktop\тактильное восприятие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071942"/>
            <a:ext cx="1714512" cy="2428299"/>
          </a:xfrm>
          <a:prstGeom prst="rect">
            <a:avLst/>
          </a:prstGeom>
          <a:noFill/>
        </p:spPr>
      </p:pic>
      <p:pic>
        <p:nvPicPr>
          <p:cNvPr id="5125" name="Picture 5" descr="C:\Users\Я\Desktop\тактильное восприятие\74b06d674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428736"/>
            <a:ext cx="3357586" cy="2552340"/>
          </a:xfrm>
          <a:prstGeom prst="rect">
            <a:avLst/>
          </a:prstGeom>
          <a:noFill/>
        </p:spPr>
      </p:pic>
      <p:pic>
        <p:nvPicPr>
          <p:cNvPr id="5126" name="Picture 6" descr="C:\Users\Я\Desktop\тактильное восприятие\567_1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071942"/>
            <a:ext cx="4021305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Я\Desktop\тактильное восприятие\razvivayushchie-igry-dlya-detej-do-goda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357298"/>
            <a:ext cx="3214710" cy="25379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857916" cy="186847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- игры с мозаикой и конструктором (металлическим, пластмассовым, кнопочным);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- игры с пазлами;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6146" name="Picture 2" descr="C:\Users\Я\Desktop\тактильное восприятие\012401150753477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4310066" cy="2693791"/>
          </a:xfrm>
          <a:prstGeom prst="rect">
            <a:avLst/>
          </a:prstGeom>
          <a:noFill/>
        </p:spPr>
      </p:pic>
      <p:pic>
        <p:nvPicPr>
          <p:cNvPr id="6147" name="Picture 3" descr="C:\Users\Я\Desktop\тактильное восприятие\razvivayushhie-igry-dlya-detej-ot-2-le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3272423" cy="1897057"/>
          </a:xfrm>
          <a:prstGeom prst="rect">
            <a:avLst/>
          </a:prstGeom>
          <a:noFill/>
        </p:spPr>
      </p:pic>
      <p:pic>
        <p:nvPicPr>
          <p:cNvPr id="6148" name="Picture 4" descr="C:\Users\Я\Desktop\тактильное восприятие\shema-mozaiki-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071942"/>
            <a:ext cx="3309938" cy="2482454"/>
          </a:xfrm>
          <a:prstGeom prst="rect">
            <a:avLst/>
          </a:prstGeom>
          <a:noFill/>
        </p:spPr>
      </p:pic>
      <p:pic>
        <p:nvPicPr>
          <p:cNvPr id="6150" name="Picture 6" descr="C:\Users\Я\Desktop\тактильное восприятие\detsad-455003-14550191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857628"/>
            <a:ext cx="1982387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422</TotalTime>
  <Words>220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Использование игр и упражнений для развития тактильной чувствительности у детей с нарушением зрения</vt:lpstr>
      <vt:lpstr>Особенности тактильного восприятия у детей с нарушением зрительных функций</vt:lpstr>
      <vt:lpstr>Тактильно-двигательное восприятие - основа развития у детей с нарушением зрения таких психических процессов, как внимание, память, восприятие, мышление и речь.  тактильное восприятие представляет собой отражение целого комплекса качеств объекта, воспринимаемых человеком посредством прикосновения, ощущения давления, температуры, боли.  Тактильный (от лат. tactilis - осязательный)  </vt:lpstr>
      <vt:lpstr>Слайд 4</vt:lpstr>
      <vt:lpstr>- лепка из пластилина, глины, теста;       </vt:lpstr>
      <vt:lpstr>- аппликация из разного материала (бумага, ткань, пух, вата, нитки); - аппликационная лепка (заполнение рельефного рисунка пластилином);</vt:lpstr>
      <vt:lpstr>- оригами (конструирование из бумаги); - вышивка по картону (изонить);</vt:lpstr>
      <vt:lpstr>- макраме (плетение из ниток, веревок, шнурков); - рисование (пальцами, кусочком ваты, поролоном и др.);</vt:lpstr>
      <vt:lpstr>- игры с мозаикой и конструктором (металлическим, пластмассовым, кнопочным); - игры с пазлами; </vt:lpstr>
      <vt:lpstr>- игры с водой разной температуры; - игры с мелкими камушками, бобовыми, сухим песком (теплым и холодным)</vt:lpstr>
      <vt:lpstr>- сортировка мелких предметов (пуговицы, желуди, бусинки, фишки, ракушки) разных по величине, форме и материалу.</vt:lpstr>
      <vt:lpstr>Слайд 12</vt:lpstr>
      <vt:lpstr>Слайд 13</vt:lpstr>
      <vt:lpstr>Слайд 14</vt:lpstr>
      <vt:lpstr>Слайд 15</vt:lpstr>
      <vt:lpstr>этапы работы по развитию тактильной чувствительности:   1. ощупывание предметов с различной поверхностью с открытыми глазами, в дальнейшем - с закрытыми; 2. обучение специальным обследующим движениям (поглаживание, разминание, постукивание, сжимание и др.); 3. обозначение отдельными словами свойств и качеств используемых материалов и признаков предмета; 4. ощупывание предметов с контрастными поверхностями с открытыми глазами, в дальнейшем - с закрытыми;  </vt:lpstr>
      <vt:lpstr>5. нахождение на ощупь необходимого объемного предмета по описанию свойств и качеств материала, из которого он изготовлен, или по другому признаку (выбор сначала из 2-х предметов, а затем из 3-5-ти предметов); 6. нахождение контура предмета из нескольких (3-4) предложенных контуров предметов; 7. определение по контуру самого предмета с закрытыми (завязанными) глазами; 8. нахождение двух одинаковых контуров предмета из нескольких предложенных контуров предметов с закрытыми (завязанными) глазами.</vt:lpstr>
      <vt:lpstr>Дидактические игры для развития тактильных ощущений:   «Чудесный мешочек», «Узнай фигуру», «Определи на ощупь» </vt:lpstr>
      <vt:lpstr>«Угадай, из чего сделан предмет», «Угадай предмет, цифру»</vt:lpstr>
      <vt:lpstr>    Примеры упражнений по развитию тактильной чувствительности (выполняются с закрытыми глазами): 1. называние пальцев рук в произвольном порядке (педагог дотрагивается до пальца, ребенок его показывает и называет); 2. ощупывание фактуры материала одной рукой, нахождение предмета из этого материала - той же или другой рукой; 3. ощупывание фигуры, предмета или буквы одной рукой, нахождение среди прочих - той же или другой рукой; 4. опознание фигур, цифр или букв, написанных на правой и левой руке. </vt:lpstr>
      <vt:lpstr> ЗАКЛЮЧЕНИЕ  Полноценно организованная предметная  среда, игры и упражнения на развитие тактильных ощущений, дают хорошие результаты, способствуют гармоничному развитию воспитанников   и положительно влияют   на  сопровождение детей                                                 с ограниченными возможностями здоровья                                                        в условиях  инклюзивного                                     образования.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Тактильное восприятие у детей с нарушениями зрения</dc:title>
  <dc:creator>ИРИШКА!!!)))</dc:creator>
  <cp:lastModifiedBy>ИРИШКА!!!)))</cp:lastModifiedBy>
  <cp:revision>98</cp:revision>
  <dcterms:created xsi:type="dcterms:W3CDTF">2018-03-19T12:12:38Z</dcterms:created>
  <dcterms:modified xsi:type="dcterms:W3CDTF">2018-12-03T11:16:46Z</dcterms:modified>
</cp:coreProperties>
</file>