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9" r:id="rId16"/>
    <p:sldId id="277" r:id="rId17"/>
    <p:sldId id="281" r:id="rId18"/>
    <p:sldId id="270" r:id="rId19"/>
    <p:sldId id="271" r:id="rId20"/>
    <p:sldId id="272" r:id="rId21"/>
    <p:sldId id="273" r:id="rId22"/>
    <p:sldId id="274" r:id="rId23"/>
    <p:sldId id="278" r:id="rId24"/>
    <p:sldId id="280" r:id="rId25"/>
    <p:sldId id="275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8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D44DE-7372-47B5-89BE-67BBA2B6ACE4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25341-7971-4DA1-9CBF-1ED66138C0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D44DE-7372-47B5-89BE-67BBA2B6ACE4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25341-7971-4DA1-9CBF-1ED66138C0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D44DE-7372-47B5-89BE-67BBA2B6ACE4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25341-7971-4DA1-9CBF-1ED66138C0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D44DE-7372-47B5-89BE-67BBA2B6ACE4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25341-7971-4DA1-9CBF-1ED66138C0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D44DE-7372-47B5-89BE-67BBA2B6ACE4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5AF25341-7971-4DA1-9CBF-1ED66138C0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D44DE-7372-47B5-89BE-67BBA2B6ACE4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25341-7971-4DA1-9CBF-1ED66138C0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D44DE-7372-47B5-89BE-67BBA2B6ACE4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25341-7971-4DA1-9CBF-1ED66138C0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D44DE-7372-47B5-89BE-67BBA2B6ACE4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25341-7971-4DA1-9CBF-1ED66138C0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D44DE-7372-47B5-89BE-67BBA2B6ACE4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25341-7971-4DA1-9CBF-1ED66138C0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D44DE-7372-47B5-89BE-67BBA2B6ACE4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25341-7971-4DA1-9CBF-1ED66138C0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D44DE-7372-47B5-89BE-67BBA2B6ACE4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25341-7971-4DA1-9CBF-1ED66138C0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87D44DE-7372-47B5-89BE-67BBA2B6ACE4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AF25341-7971-4DA1-9CBF-1ED66138C02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357166"/>
            <a:ext cx="8229600" cy="2843234"/>
          </a:xfrm>
        </p:spPr>
        <p:txBody>
          <a:bodyPr>
            <a:normAutofit/>
          </a:bodyPr>
          <a:lstStyle/>
          <a:p>
            <a:r>
              <a:rPr lang="ru-RU" dirty="0" smtClean="0"/>
              <a:t>Экологический проект  </a:t>
            </a:r>
            <a:r>
              <a:rPr lang="ru-RU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«Осенние превращения»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6248" y="3714752"/>
            <a:ext cx="4214842" cy="228601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Подготовили и провели:</a:t>
            </a:r>
            <a:endParaRPr lang="ru-RU" dirty="0" smtClean="0">
              <a:solidFill>
                <a:srgbClr val="00B050"/>
              </a:solidFill>
            </a:endParaRPr>
          </a:p>
          <a:p>
            <a:r>
              <a:rPr lang="ru-RU" b="1" dirty="0" err="1" smtClean="0">
                <a:solidFill>
                  <a:srgbClr val="00B050"/>
                </a:solidFill>
              </a:rPr>
              <a:t>Н.А.Толкунова</a:t>
            </a:r>
            <a:endParaRPr lang="ru-RU" dirty="0" smtClean="0">
              <a:solidFill>
                <a:srgbClr val="00B050"/>
              </a:solidFill>
            </a:endParaRPr>
          </a:p>
          <a:p>
            <a:r>
              <a:rPr lang="ru-RU" b="1" dirty="0" err="1" smtClean="0">
                <a:solidFill>
                  <a:srgbClr val="00B050"/>
                </a:solidFill>
              </a:rPr>
              <a:t>Н.А.Руданова</a:t>
            </a:r>
            <a:endParaRPr lang="ru-RU" dirty="0" smtClean="0">
              <a:solidFill>
                <a:srgbClr val="00B050"/>
              </a:solidFill>
            </a:endParaRPr>
          </a:p>
          <a:p>
            <a:endParaRPr lang="ru-RU" dirty="0"/>
          </a:p>
        </p:txBody>
      </p:sp>
      <p:pic>
        <p:nvPicPr>
          <p:cNvPr id="5" name="Рисунок 4" descr="399097-sveti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857496"/>
            <a:ext cx="4357686" cy="360861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«Наблюдение за осенними деревьями».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0000"/>
                </a:solidFill>
              </a:rPr>
              <a:t>Учить определять признаки осени.</a:t>
            </a:r>
          </a:p>
          <a:p>
            <a:r>
              <a:rPr lang="ru-RU" sz="2000" dirty="0" smtClean="0">
                <a:solidFill>
                  <a:srgbClr val="000000"/>
                </a:solidFill>
              </a:rPr>
              <a:t>Развивать речь детей и умение логически отвечать на вопросы, доказывать свою мысль.</a:t>
            </a:r>
          </a:p>
          <a:p>
            <a:endParaRPr lang="ru-RU" sz="2000" dirty="0">
              <a:solidFill>
                <a:srgbClr val="000000"/>
              </a:solidFill>
            </a:endParaRPr>
          </a:p>
        </p:txBody>
      </p:sp>
      <p:pic>
        <p:nvPicPr>
          <p:cNvPr id="5" name="Рисунок 4" descr="F:\фото\IMG_20170926_1118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708920"/>
            <a:ext cx="590465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ФЭМП </a:t>
            </a:r>
            <a:br>
              <a:rPr lang="ru-RU" dirty="0" smtClean="0"/>
            </a:br>
            <a:r>
              <a:rPr lang="ru-RU" dirty="0" smtClean="0"/>
              <a:t> «Осенняя прогулка»  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96584"/>
          </a:xfrm>
        </p:spPr>
        <p:txBody>
          <a:bodyPr/>
          <a:lstStyle/>
          <a:p>
            <a:r>
              <a:rPr lang="ru-RU" sz="2000" dirty="0" smtClean="0">
                <a:solidFill>
                  <a:srgbClr val="000000"/>
                </a:solidFill>
              </a:rPr>
              <a:t>Развивать умение выявлять и сравнивать свойства предметов, находить общее свойство предметов. Освоение счёта до двух на основе сравнения двух совокупностей, содержащих 1 и 2 элемента, установление равенства между ними. Развивать мысленные операции, речь, временные представления.</a:t>
            </a:r>
          </a:p>
          <a:p>
            <a:endParaRPr lang="ru-RU" dirty="0"/>
          </a:p>
        </p:txBody>
      </p:sp>
      <p:pic>
        <p:nvPicPr>
          <p:cNvPr id="4" name="Рисунок 3" descr="C:\Users\NewComp\Pictures\2017-09-27\0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355924">
            <a:off x="246310" y="3440858"/>
            <a:ext cx="3278738" cy="1991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NewComp\Pictures\2017-09-27\0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03379">
            <a:off x="5856289" y="3040030"/>
            <a:ext cx="309634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NewComp\Pictures\2017-09-27\00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4581128"/>
            <a:ext cx="280831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Рисование</a:t>
            </a:r>
            <a:br>
              <a:rPr lang="ru-RU" dirty="0" smtClean="0"/>
            </a:br>
            <a:r>
              <a:rPr lang="ru-RU" dirty="0" smtClean="0"/>
              <a:t>Тема: «Листья желтые летят…»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C:\Users\NewComp\Pictures\2017-09-29\00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439248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NewComp\Pictures\2017-09-29\0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996952"/>
            <a:ext cx="417646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0" dirty="0" smtClean="0">
                <a:solidFill>
                  <a:srgbClr val="000000"/>
                </a:solidFill>
                <a:effectLst/>
              </a:rPr>
              <a:t/>
            </a:r>
            <a:br>
              <a:rPr lang="ru-RU" sz="2000" b="0" dirty="0" smtClean="0">
                <a:solidFill>
                  <a:srgbClr val="000000"/>
                </a:solidFill>
                <a:effectLst/>
              </a:rPr>
            </a:br>
            <a:endParaRPr lang="ru-RU" sz="2000" b="0" dirty="0">
              <a:solidFill>
                <a:srgbClr val="000000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04696"/>
          </a:xfrm>
        </p:spPr>
        <p:txBody>
          <a:bodyPr/>
          <a:lstStyle/>
          <a:p>
            <a:r>
              <a:rPr lang="ru-RU" sz="2000" dirty="0" smtClean="0">
                <a:solidFill>
                  <a:srgbClr val="000000"/>
                </a:solidFill>
              </a:rPr>
              <a:t>Учить детей рисовать листья на стволах деревьев с помощью сухих листьев (техника «трафарета»), наносить отпечаток листочка под словесное сопровождение.</a:t>
            </a:r>
          </a:p>
          <a:p>
            <a:r>
              <a:rPr lang="ru-RU" sz="2000" dirty="0" smtClean="0">
                <a:solidFill>
                  <a:srgbClr val="000000"/>
                </a:solidFill>
              </a:rPr>
              <a:t>Показать детям многообразие красок золотой осени. Раскрыть новое понятие «листопад», слушая песню «Золотые листики с дерева летят, это называется тоже листопад…».</a:t>
            </a:r>
          </a:p>
          <a:p>
            <a:endParaRPr lang="ru-RU" dirty="0"/>
          </a:p>
        </p:txBody>
      </p:sp>
      <p:pic>
        <p:nvPicPr>
          <p:cNvPr id="4" name="Рисунок 3" descr="C:\Users\NewComp\Pictures\2017-09-29\0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2420889"/>
            <a:ext cx="4320479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NewComp\Pictures\2017-09-29\0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140968"/>
            <a:ext cx="446449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600"/>
          </a:xfrm>
        </p:spPr>
        <p:txBody>
          <a:bodyPr/>
          <a:lstStyle/>
          <a:p>
            <a:r>
              <a:rPr lang="ru-RU" sz="2000" dirty="0" smtClean="0">
                <a:solidFill>
                  <a:srgbClr val="000000"/>
                </a:solidFill>
              </a:rPr>
              <a:t>Научить отщипывать маленькие кусочки пластилина от куска и скатывать из них шарики диаметром 5-7 мм, надавливать указательным пальцем на пластилиновый шарик, прикрепляя его к основе, располагать шарики на равном расстоянии друг от друга; формировать интерес к работе с пластилином; развивать мелкую моторику. Закрепить цвета - красный, желтый, зеленый.</a:t>
            </a:r>
          </a:p>
          <a:p>
            <a:endParaRPr lang="ru-RU" dirty="0"/>
          </a:p>
        </p:txBody>
      </p:sp>
      <p:pic>
        <p:nvPicPr>
          <p:cNvPr id="4" name="Рисунок 3" descr="C:\Users\NewComp\Pictures\2017-09-27\0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5" y="3501008"/>
            <a:ext cx="5040561" cy="3168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569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Лепка  «Осеннее дерево» 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« ПРОГУЛКА В ОСЕННИЙ ЛЕС»,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муз </a:t>
            </a:r>
            <a:r>
              <a:rPr lang="ru-RU" dirty="0"/>
              <a:t>« Осенью» С. </a:t>
            </a:r>
            <a:r>
              <a:rPr lang="ru-RU" dirty="0" err="1"/>
              <a:t>Майкапар</a:t>
            </a:r>
            <a:r>
              <a:rPr lang="ru-RU" dirty="0"/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rgbClr val="000000"/>
                </a:solidFill>
              </a:rPr>
              <a:t>Поддерживать эмоциональный отклик на музыку лирического характера, пропитанным осенним настроением. Помочь услышать в новом произведении грустную песню </a:t>
            </a:r>
            <a:r>
              <a:rPr lang="ru-RU" sz="2000" dirty="0" smtClean="0">
                <a:solidFill>
                  <a:srgbClr val="000000"/>
                </a:solidFill>
              </a:rPr>
              <a:t>дождика</a:t>
            </a:r>
            <a:r>
              <a:rPr lang="ru-RU" sz="2000" dirty="0">
                <a:solidFill>
                  <a:srgbClr val="000000"/>
                </a:solidFill>
              </a:rPr>
              <a:t>.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>
                <a:solidFill>
                  <a:srgbClr val="000000"/>
                </a:solidFill>
              </a:rPr>
              <a:t>Учить выражать танцевальную мягкость вальса через плавность взмахов </a:t>
            </a:r>
            <a:r>
              <a:rPr lang="ru-RU" sz="2000" dirty="0" smtClean="0">
                <a:solidFill>
                  <a:srgbClr val="000000"/>
                </a:solidFill>
              </a:rPr>
              <a:t>листьями.  Побуждать </a:t>
            </a:r>
            <a:r>
              <a:rPr lang="ru-RU" sz="2000" dirty="0">
                <a:solidFill>
                  <a:srgbClr val="000000"/>
                </a:solidFill>
              </a:rPr>
              <a:t>проявлению творческих способностей в раскрытии контрастных по характеру образов, используя как соответствующие плясовые и пластические движения.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789040"/>
            <a:ext cx="4600310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16545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Спортивный досуг</a:t>
            </a:r>
            <a:br>
              <a:rPr lang="ru-RU" dirty="0" smtClean="0"/>
            </a:br>
            <a:r>
              <a:rPr lang="ru-RU" dirty="0" smtClean="0"/>
              <a:t>«Осенние прогулки»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0000"/>
                </a:solidFill>
              </a:rPr>
              <a:t>Обеспечивать оптимальный двигательный режим детей; предоставить детям возможность применять двигательные навыки и умения, приобретённые на физкультурных занятиях.</a:t>
            </a:r>
            <a:endParaRPr lang="ru-RU" sz="2000" dirty="0">
              <a:solidFill>
                <a:srgbClr val="000000"/>
              </a:solidFill>
            </a:endParaRPr>
          </a:p>
        </p:txBody>
      </p:sp>
      <p:pic>
        <p:nvPicPr>
          <p:cNvPr id="1026" name="Picture 2" descr="C:\Users\NewComp\Desktop\Группа\проект Деревья\Физ-ра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96952"/>
            <a:ext cx="4427984" cy="3168352"/>
          </a:xfrm>
          <a:prstGeom prst="rect">
            <a:avLst/>
          </a:prstGeom>
          <a:noFill/>
        </p:spPr>
      </p:pic>
      <p:pic>
        <p:nvPicPr>
          <p:cNvPr id="1027" name="Picture 3" descr="C:\Users\NewComp\Desktop\Группа\проект Деревья\Физ-ра\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56992"/>
            <a:ext cx="4572000" cy="3501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Самостоятельная деятельность в центрах активности</a:t>
            </a:r>
            <a:endParaRPr lang="ru-RU" dirty="0"/>
          </a:p>
        </p:txBody>
      </p:sp>
      <p:pic>
        <p:nvPicPr>
          <p:cNvPr id="2050" name="Picture 2" descr="C:\Users\NewComp\Pictures\2017-11-03\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Домашнее задание</a:t>
            </a:r>
            <a:endParaRPr lang="ru-RU" dirty="0"/>
          </a:p>
        </p:txBody>
      </p:sp>
      <p:pic>
        <p:nvPicPr>
          <p:cNvPr id="1026" name="Picture 2" descr="C:\Users\NewComp\Desktop\Группа\проект Деревья\Домашнее задание\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1268761"/>
            <a:ext cx="3600400" cy="4608512"/>
          </a:xfrm>
          <a:prstGeom prst="rect">
            <a:avLst/>
          </a:prstGeom>
          <a:noFill/>
        </p:spPr>
      </p:pic>
      <p:pic>
        <p:nvPicPr>
          <p:cNvPr id="3074" name="Picture 2" descr="C:\Users\NewComp\Desktop\Группа\проект Деревья\Домашнее задание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268760"/>
            <a:ext cx="3528392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ewComp\Desktop\Группа\проект Деревья\Домашнее задание\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5184575" cy="4104455"/>
          </a:xfrm>
          <a:prstGeom prst="rect">
            <a:avLst/>
          </a:prstGeom>
          <a:noFill/>
        </p:spPr>
      </p:pic>
      <p:pic>
        <p:nvPicPr>
          <p:cNvPr id="2051" name="Picture 3" descr="C:\Users\NewComp\Desktop\Группа\проект Деревья\Домашнее задание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988840"/>
            <a:ext cx="3744416" cy="46531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8"/>
            <a:r>
              <a:rPr lang="ru-RU" sz="3000" b="1" dirty="0" smtClean="0">
                <a:solidFill>
                  <a:srgbClr val="000000"/>
                </a:solidFill>
              </a:rPr>
              <a:t>Цель проекта:</a:t>
            </a:r>
            <a:r>
              <a:rPr lang="ru-RU" sz="3000" dirty="0" smtClean="0">
                <a:solidFill>
                  <a:srgbClr val="000000"/>
                </a:solidFill>
              </a:rPr>
              <a:t> развитие речи во время проведения прогулки, систематизация имеющихся знаний о жизни деревьев. </a:t>
            </a:r>
          </a:p>
          <a:p>
            <a:r>
              <a:rPr lang="ru-RU" b="1" dirty="0" smtClean="0">
                <a:solidFill>
                  <a:srgbClr val="000000"/>
                </a:solidFill>
              </a:rPr>
              <a:t>Тип проекта</a:t>
            </a:r>
            <a:r>
              <a:rPr lang="ru-RU" dirty="0" smtClean="0">
                <a:solidFill>
                  <a:srgbClr val="000000"/>
                </a:solidFill>
              </a:rPr>
              <a:t> - смешанный, по длительности – краткосрочный (1 неделя). </a:t>
            </a:r>
          </a:p>
          <a:p>
            <a:r>
              <a:rPr lang="ru-RU" dirty="0" smtClean="0">
                <a:solidFill>
                  <a:srgbClr val="000000"/>
                </a:solidFill>
              </a:rPr>
              <a:t>Участники все дети группы.</a:t>
            </a:r>
          </a:p>
          <a:p>
            <a:r>
              <a:rPr lang="ru-RU" b="1" u="sng" dirty="0" smtClean="0">
                <a:solidFill>
                  <a:srgbClr val="000000"/>
                </a:solidFill>
              </a:rPr>
              <a:t>Задачи:</a:t>
            </a:r>
            <a:endParaRPr lang="ru-RU" dirty="0" smtClean="0">
              <a:solidFill>
                <a:srgbClr val="000000"/>
              </a:solidFill>
            </a:endParaRPr>
          </a:p>
          <a:p>
            <a:r>
              <a:rPr lang="ru-RU" dirty="0" smtClean="0">
                <a:solidFill>
                  <a:srgbClr val="000000"/>
                </a:solidFill>
              </a:rPr>
              <a:t>1. Пробуждать </a:t>
            </a:r>
            <a:r>
              <a:rPr lang="ru-RU" sz="2600" dirty="0" smtClean="0">
                <a:solidFill>
                  <a:srgbClr val="000000"/>
                </a:solidFill>
              </a:rPr>
              <a:t>интерес</a:t>
            </a:r>
            <a:r>
              <a:rPr lang="ru-RU" dirty="0" smtClean="0">
                <a:solidFill>
                  <a:srgbClr val="000000"/>
                </a:solidFill>
              </a:rPr>
              <a:t> к природе.</a:t>
            </a:r>
          </a:p>
          <a:p>
            <a:r>
              <a:rPr lang="ru-RU" dirty="0" smtClean="0">
                <a:solidFill>
                  <a:srgbClr val="000000"/>
                </a:solidFill>
              </a:rPr>
              <a:t>2. Приобщить к процессу познания.</a:t>
            </a:r>
          </a:p>
          <a:p>
            <a:r>
              <a:rPr lang="ru-RU" dirty="0" smtClean="0">
                <a:solidFill>
                  <a:srgbClr val="000000"/>
                </a:solidFill>
              </a:rPr>
              <a:t>3. Формировать представления о жизни деревьев.</a:t>
            </a:r>
          </a:p>
          <a:p>
            <a:r>
              <a:rPr lang="ru-RU" dirty="0" smtClean="0">
                <a:solidFill>
                  <a:srgbClr val="000000"/>
                </a:solidFill>
              </a:rPr>
              <a:t>4. Развивать речь, фантазию, наблюдательность.</a:t>
            </a:r>
          </a:p>
          <a:p>
            <a:r>
              <a:rPr lang="ru-RU" dirty="0" smtClean="0">
                <a:solidFill>
                  <a:srgbClr val="000000"/>
                </a:solidFill>
              </a:rPr>
              <a:t>5.Способствовать поддержанию семейных традиций.</a:t>
            </a:r>
          </a:p>
          <a:p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3074" name="Picture 2" descr="C:\Users\natalia1\Desktop\kartinkijane.ru-887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4071933" cy="15001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NewComp\Desktop\Группа\проект Деревья\Домашнее задание\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0848"/>
            <a:ext cx="5652120" cy="4248472"/>
          </a:xfrm>
          <a:prstGeom prst="rect">
            <a:avLst/>
          </a:prstGeom>
          <a:noFill/>
        </p:spPr>
      </p:pic>
      <p:pic>
        <p:nvPicPr>
          <p:cNvPr id="1026" name="Picture 2" descr="C:\Users\NewComp\Desktop\Группа\проект Деревья\Домашнее задание\0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16632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ewComp\Desktop\Группа\проект Деревья\Домашнее задание\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188641"/>
            <a:ext cx="4104455" cy="5400600"/>
          </a:xfrm>
          <a:prstGeom prst="rect">
            <a:avLst/>
          </a:prstGeom>
          <a:noFill/>
        </p:spPr>
      </p:pic>
      <p:pic>
        <p:nvPicPr>
          <p:cNvPr id="4099" name="Picture 3" descr="C:\Users\NewComp\Desktop\Группа\проект Деревья\Домашнее задание\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56792"/>
            <a:ext cx="4104456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ewComp\Desktop\Группа\проект Деревья\Домашнее задание\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5112567" cy="3962240"/>
          </a:xfrm>
          <a:prstGeom prst="rect">
            <a:avLst/>
          </a:prstGeom>
          <a:noFill/>
        </p:spPr>
      </p:pic>
      <p:pic>
        <p:nvPicPr>
          <p:cNvPr id="2051" name="Picture 3" descr="C:\Users\NewComp\Desktop\Группа\проект Деревья\Домашнее задание\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852936"/>
            <a:ext cx="5076055" cy="38070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996952"/>
            <a:ext cx="8229600" cy="3744416"/>
          </a:xfrm>
        </p:spPr>
        <p:txBody>
          <a:bodyPr>
            <a:normAutofit lnSpcReduction="10000"/>
          </a:bodyPr>
          <a:lstStyle/>
          <a:p>
            <a:r>
              <a:rPr lang="ru-RU" sz="1600" dirty="0" smtClean="0">
                <a:solidFill>
                  <a:srgbClr val="000000"/>
                </a:solidFill>
              </a:rPr>
              <a:t>Образовательная область «Речевое развитие» предусматривает по развитию речи детей 3-4 лет такие задачи, как:</a:t>
            </a:r>
          </a:p>
          <a:p>
            <a:r>
              <a:rPr lang="ru-RU" sz="1600" dirty="0" smtClean="0">
                <a:solidFill>
                  <a:srgbClr val="000000"/>
                </a:solidFill>
              </a:rPr>
              <a:t>1. Учить детей отвечать на вопрос воспитателя, готовить к обучению рассказыванию, согласовывать слова в роде, числе, падеже; употреблять в речи предлоги, существительные, составлять предложения с однородными членами.</a:t>
            </a:r>
          </a:p>
          <a:p>
            <a:r>
              <a:rPr lang="ru-RU" sz="1600" dirty="0" smtClean="0">
                <a:solidFill>
                  <a:srgbClr val="000000"/>
                </a:solidFill>
              </a:rPr>
              <a:t>2. Расширить и активизировать словарь на основе обогащения представлений об окружающем мире.</a:t>
            </a:r>
          </a:p>
          <a:p>
            <a:r>
              <a:rPr lang="ru-RU" sz="1600" dirty="0" smtClean="0">
                <a:solidFill>
                  <a:srgbClr val="000000"/>
                </a:solidFill>
              </a:rPr>
              <a:t>Предполагаем, что частично решению этих задач  способствовала реализация краткосрочного проекта «Осенние превращения".</a:t>
            </a:r>
          </a:p>
          <a:p>
            <a:r>
              <a:rPr lang="ru-RU" sz="1600" dirty="0" smtClean="0">
                <a:solidFill>
                  <a:srgbClr val="000000"/>
                </a:solidFill>
              </a:rPr>
              <a:t>В качестве объекта исследования выбрано дерево, что обусловлено рядом причин.</a:t>
            </a:r>
          </a:p>
          <a:p>
            <a:pPr lvl="1"/>
            <a:r>
              <a:rPr lang="ru-RU" sz="1600" dirty="0" smtClean="0">
                <a:solidFill>
                  <a:srgbClr val="000000"/>
                </a:solidFill>
              </a:rPr>
              <a:t>Деревья окружают нас постоянно, однако дети, как правило, почти не обращают на них внимание.</a:t>
            </a:r>
          </a:p>
          <a:p>
            <a:pPr lvl="1"/>
            <a:r>
              <a:rPr lang="ru-RU" sz="1600" dirty="0" smtClean="0">
                <a:solidFill>
                  <a:srgbClr val="000000"/>
                </a:solidFill>
              </a:rPr>
              <a:t>Дерево – прекрасный объект экологических наблюдений (так, лиственные деревья имеют хорошо выраженные сезонные изменения).</a:t>
            </a:r>
          </a:p>
          <a:p>
            <a:endParaRPr lang="ru-RU" dirty="0"/>
          </a:p>
        </p:txBody>
      </p:sp>
      <p:pic>
        <p:nvPicPr>
          <p:cNvPr id="1026" name="Picture 2" descr="C:\Users\NewComp\Desktop\osen-de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88640"/>
            <a:ext cx="5328592" cy="280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616664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000000"/>
                </a:solidFill>
              </a:rPr>
              <a:t>В ходе работы над проектом дети вели наблюдения исследования, слушали музыку, играли, рисовали, знакомились с литературными произведениями.</a:t>
            </a:r>
          </a:p>
          <a:p>
            <a:pPr algn="ctr"/>
            <a:r>
              <a:rPr lang="ru-RU" sz="2000" dirty="0" smtClean="0">
                <a:solidFill>
                  <a:srgbClr val="000000"/>
                </a:solidFill>
              </a:rPr>
              <a:t> Всё это позволяет развивать в детях умственную активность, творчество, художественный вкус. </a:t>
            </a:r>
            <a:endParaRPr lang="ru-RU" sz="2000" dirty="0">
              <a:solidFill>
                <a:srgbClr val="000000"/>
              </a:solidFill>
            </a:endParaRPr>
          </a:p>
        </p:txBody>
      </p:sp>
      <p:pic>
        <p:nvPicPr>
          <p:cNvPr id="1026" name="Picture 2" descr="C:\Users\NewComp\Desktop\bagryanets_osennego_lesa_1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852936"/>
            <a:ext cx="6696744" cy="36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NewComp\Desktop\img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260648"/>
            <a:ext cx="8424936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u="sng" dirty="0" smtClean="0"/>
              <a:t>Моделирование проблемной ситуации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1600200"/>
            <a:ext cx="7901014" cy="4900634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rgbClr val="000000"/>
                </a:solidFill>
              </a:rPr>
              <a:t>Во время прогулки  Березка пригласила детей к себе на именины. Она попросила выполнить её желания и задания: погладить, понюхать, сравнить её с соседом - тополем, доказать что она – дерево. Так как березка любит слушать песни, стихи и у неё именины, попросила её порадовать. Дети спели песню, воспитатель рассказала стихотворение. </a:t>
            </a:r>
          </a:p>
          <a:p>
            <a:r>
              <a:rPr lang="ru-RU" dirty="0" smtClean="0">
                <a:solidFill>
                  <a:srgbClr val="000000"/>
                </a:solidFill>
              </a:rPr>
              <a:t> Березка поблагодарила  их, подарила  листочки, только она была расстроена, потому что каждый год у нее листочки, а куда они девались – она не знала. Мы с детьми решили узнать, куда деваются листочки с деревьев и рассказать березе и ее подружкам.</a:t>
            </a:r>
          </a:p>
          <a:p>
            <a:r>
              <a:rPr lang="ru-RU" dirty="0" smtClean="0">
                <a:solidFill>
                  <a:srgbClr val="000000"/>
                </a:solidFill>
              </a:rPr>
              <a:t>В реализации проекта старалась развить у детей диалогическую и монологическую речь, эмоциональное отношение детей к природе, задействовать все органы чувств: зрение, слух, обоняние, осязание, речь.</a:t>
            </a:r>
          </a:p>
          <a:p>
            <a:r>
              <a:rPr lang="ru-RU" dirty="0" smtClean="0">
                <a:solidFill>
                  <a:srgbClr val="000000"/>
                </a:solidFill>
              </a:rPr>
              <a:t> Учили слушать и понимать вопросы, высказывать свои суждения. Использовались как словесные и наглядные методы, так и практические.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Экскурсия в березовую рощу.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12608"/>
          </a:xfrm>
        </p:spPr>
        <p:txBody>
          <a:bodyPr/>
          <a:lstStyle/>
          <a:p>
            <a:r>
              <a:rPr lang="ru-RU" sz="2000" dirty="0" smtClean="0">
                <a:solidFill>
                  <a:srgbClr val="000000"/>
                </a:solidFill>
              </a:rPr>
              <a:t>Формирование целостной картины мира, воспитывать забота об окружающей среде, воспитывать внимание и интерес к явлениям природы и окружающим предметам, воспитывать познавательный интерес к природе.</a:t>
            </a:r>
          </a:p>
          <a:p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4" name="Рисунок 3" descr="C:\Users\NewComp\Pictures\2017-09-29\0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852936"/>
            <a:ext cx="5328592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Экскурсия в осенний парк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dirty="0" smtClean="0">
                <a:solidFill>
                  <a:srgbClr val="000000"/>
                </a:solidFill>
              </a:rPr>
              <a:t>Обобщить первичные представления детей об осени. Закрепить значение понятия «листопад». Активизировать словарь детей</a:t>
            </a:r>
            <a:r>
              <a:rPr lang="ru-RU" sz="2000" i="1" dirty="0" smtClean="0">
                <a:solidFill>
                  <a:srgbClr val="000000"/>
                </a:solidFill>
              </a:rPr>
              <a:t>. </a:t>
            </a:r>
            <a:r>
              <a:rPr lang="ru-RU" sz="2000" dirty="0" smtClean="0">
                <a:solidFill>
                  <a:srgbClr val="000000"/>
                </a:solidFill>
              </a:rPr>
              <a:t>Вызвать эстетические переживания от восприятия красоты осеннего дерева. Воспитывать доброжелательное отношение к природе.</a:t>
            </a:r>
          </a:p>
          <a:p>
            <a:endParaRPr lang="ru-RU" dirty="0"/>
          </a:p>
        </p:txBody>
      </p:sp>
      <p:pic>
        <p:nvPicPr>
          <p:cNvPr id="4" name="Рисунок 3" descr="C:\Users\NewComp\Pictures\2017-09-25\01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3140968"/>
            <a:ext cx="489654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NewComp\Pictures\2017-09-25\01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9" y="2924944"/>
            <a:ext cx="4104457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Наблюдение за Берёзой.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6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0000"/>
                </a:solidFill>
              </a:rPr>
              <a:t>Продолжить знакомство с деревьями родного края; расширить знания детей о дереве – берёзе.</a:t>
            </a:r>
            <a:endParaRPr lang="ru-RU" sz="2000" dirty="0">
              <a:solidFill>
                <a:srgbClr val="000000"/>
              </a:solidFill>
            </a:endParaRPr>
          </a:p>
        </p:txBody>
      </p:sp>
      <p:pic>
        <p:nvPicPr>
          <p:cNvPr id="4" name="Рисунок 3" descr="C:\Users\NewComp\Pictures\2017-09-22\0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1787" y="2348880"/>
            <a:ext cx="5940425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Конспект </a:t>
            </a:r>
            <a:r>
              <a:rPr lang="ru-RU" dirty="0" smtClean="0"/>
              <a:t>НОД</a:t>
            </a:r>
            <a:r>
              <a:rPr lang="ru-RU" dirty="0" smtClean="0"/>
              <a:t> </a:t>
            </a:r>
            <a:r>
              <a:rPr lang="ru-RU" dirty="0" smtClean="0"/>
              <a:t>по ознакомлению с окружающим миром </a:t>
            </a:r>
            <a:br>
              <a:rPr lang="ru-RU" dirty="0" smtClean="0"/>
            </a:br>
            <a:r>
              <a:rPr lang="ru-RU" dirty="0" smtClean="0"/>
              <a:t>«Наблюдение за листопадом»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dirty="0" smtClean="0">
                <a:solidFill>
                  <a:srgbClr val="000000"/>
                </a:solidFill>
              </a:rPr>
              <a:t>Познакомить детей с многообразием красок золотой осени;</a:t>
            </a:r>
          </a:p>
          <a:p>
            <a:r>
              <a:rPr lang="ru-RU" sz="2000" dirty="0" smtClean="0">
                <a:solidFill>
                  <a:srgbClr val="000000"/>
                </a:solidFill>
              </a:rPr>
              <a:t>объяснить детям значение слова </a:t>
            </a:r>
            <a:r>
              <a:rPr lang="ru-RU" sz="2000" i="1" dirty="0" smtClean="0">
                <a:solidFill>
                  <a:srgbClr val="000000"/>
                </a:solidFill>
              </a:rPr>
              <a:t>«листопад»</a:t>
            </a:r>
            <a:r>
              <a:rPr lang="ru-RU" sz="2000" dirty="0" smtClean="0">
                <a:solidFill>
                  <a:srgbClr val="000000"/>
                </a:solidFill>
              </a:rPr>
              <a:t>;</a:t>
            </a:r>
          </a:p>
          <a:p>
            <a:r>
              <a:rPr lang="ru-RU" sz="2000" dirty="0" smtClean="0">
                <a:solidFill>
                  <a:srgbClr val="000000"/>
                </a:solidFill>
              </a:rPr>
              <a:t>развивать наблюдательность и творческое воображение, мелкую моторику рук.</a:t>
            </a:r>
          </a:p>
          <a:p>
            <a:endParaRPr lang="ru-RU" dirty="0"/>
          </a:p>
        </p:txBody>
      </p:sp>
      <p:pic>
        <p:nvPicPr>
          <p:cNvPr id="4" name="Рисунок 3" descr="C:\Users\NewComp\Pictures\2017-09-29\0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2996952"/>
            <a:ext cx="540060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Прогулка </a:t>
            </a:r>
            <a:br>
              <a:rPr lang="ru-RU" dirty="0" smtClean="0"/>
            </a:br>
            <a:r>
              <a:rPr lang="ru-RU" dirty="0" smtClean="0"/>
              <a:t>«Осенние листочки»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96584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0000"/>
                </a:solidFill>
              </a:rPr>
              <a:t>Учить детей определять приметы осени, закрепить знания о сезонных изменениях, развивать умения распознавать деревья.</a:t>
            </a:r>
          </a:p>
          <a:p>
            <a:r>
              <a:rPr lang="ru-RU" sz="2000" dirty="0" smtClean="0">
                <a:solidFill>
                  <a:srgbClr val="000000"/>
                </a:solidFill>
              </a:rPr>
              <a:t> </a:t>
            </a:r>
            <a:endParaRPr lang="ru-RU" sz="2000" dirty="0">
              <a:solidFill>
                <a:srgbClr val="000000"/>
              </a:solidFill>
            </a:endParaRPr>
          </a:p>
        </p:txBody>
      </p:sp>
      <p:pic>
        <p:nvPicPr>
          <p:cNvPr id="4" name="Рисунок 3" descr="C:\Users\NewComp\Pictures\2017-09-29\00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420888"/>
            <a:ext cx="6048671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Прогулка : «Листопад»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84616"/>
          </a:xfrm>
        </p:spPr>
        <p:txBody>
          <a:bodyPr/>
          <a:lstStyle/>
          <a:p>
            <a:r>
              <a:rPr lang="ru-RU" sz="2000" dirty="0" smtClean="0">
                <a:solidFill>
                  <a:srgbClr val="000000"/>
                </a:solidFill>
              </a:rPr>
              <a:t>Цель: показать детям многообразие красок золотой осени. Раскрыть новое понятие  листопад.</a:t>
            </a:r>
          </a:p>
          <a:p>
            <a:endParaRPr lang="ru-RU" dirty="0"/>
          </a:p>
        </p:txBody>
      </p:sp>
      <p:pic>
        <p:nvPicPr>
          <p:cNvPr id="4" name="Рисунок 3" descr="F:\фото\IMG_20170926_11171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276872"/>
            <a:ext cx="3312368" cy="4372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фото\IMG_20170926_1117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7" y="2060848"/>
            <a:ext cx="3384377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6">
      <a:dk1>
        <a:srgbClr val="FFFF00"/>
      </a:dk1>
      <a:lt1>
        <a:srgbClr val="FBEF59"/>
      </a:lt1>
      <a:dk2>
        <a:srgbClr val="444D26"/>
      </a:dk2>
      <a:lt2>
        <a:srgbClr val="FEFAC9"/>
      </a:lt2>
      <a:accent1>
        <a:srgbClr val="00B050"/>
      </a:accent1>
      <a:accent2>
        <a:srgbClr val="DFCE04"/>
      </a:accent2>
      <a:accent3>
        <a:srgbClr val="E7BC29"/>
      </a:accent3>
      <a:accent4>
        <a:srgbClr val="D092A7"/>
      </a:accent4>
      <a:accent5>
        <a:srgbClr val="9C85C0"/>
      </a:accent5>
      <a:accent6>
        <a:srgbClr val="DFCE04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351</TotalTime>
  <Words>811</Words>
  <Application>Microsoft Office PowerPoint</Application>
  <PresentationFormat>Экран (4:3)</PresentationFormat>
  <Paragraphs>59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Апекс</vt:lpstr>
      <vt:lpstr>Экологический проект  «Осенние превращения» </vt:lpstr>
      <vt:lpstr>Слайд 2</vt:lpstr>
      <vt:lpstr>Моделирование проблемной ситуации </vt:lpstr>
      <vt:lpstr>Экскурсия в березовую рощу. </vt:lpstr>
      <vt:lpstr>Экскурсия в осенний парк </vt:lpstr>
      <vt:lpstr>Наблюдение за Берёзой. </vt:lpstr>
      <vt:lpstr>Конспект НОД по ознакомлению с окружающим миром  «Наблюдение за листопадом» </vt:lpstr>
      <vt:lpstr> Прогулка  «Осенние листочки» </vt:lpstr>
      <vt:lpstr>Прогулка : «Листопад» </vt:lpstr>
      <vt:lpstr>«Наблюдение за осенними деревьями».</vt:lpstr>
      <vt:lpstr>  ФЭМП   «Осенняя прогулка»   </vt:lpstr>
      <vt:lpstr>Рисование Тема: «Листья желтые летят…» </vt:lpstr>
      <vt:lpstr> </vt:lpstr>
      <vt:lpstr> Лепка  «Осеннее дерево»  </vt:lpstr>
      <vt:lpstr>« ПРОГУЛКА В ОСЕННИЙ ЛЕС»,  муз « Осенью» С. Майкапар.</vt:lpstr>
      <vt:lpstr>Спортивный досуг «Осенние прогулки»</vt:lpstr>
      <vt:lpstr>Самостоятельная деятельность в центрах активности</vt:lpstr>
      <vt:lpstr>Домашнее задание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Экологический проект  «Осенние превращения»</dc:title>
  <dc:creator>natalia1</dc:creator>
  <cp:lastModifiedBy>NewComp</cp:lastModifiedBy>
  <cp:revision>44</cp:revision>
  <dcterms:created xsi:type="dcterms:W3CDTF">2017-11-01T05:20:31Z</dcterms:created>
  <dcterms:modified xsi:type="dcterms:W3CDTF">2017-11-08T06:39:11Z</dcterms:modified>
</cp:coreProperties>
</file>